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0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14"/>
  </p:notesMasterIdLst>
  <p:sldIdLst>
    <p:sldId id="258" r:id="rId2"/>
    <p:sldId id="265" r:id="rId3"/>
    <p:sldId id="266" r:id="rId4"/>
    <p:sldId id="268" r:id="rId5"/>
    <p:sldId id="267" r:id="rId6"/>
    <p:sldId id="275" r:id="rId7"/>
    <p:sldId id="274" r:id="rId8"/>
    <p:sldId id="261" r:id="rId9"/>
    <p:sldId id="270" r:id="rId10"/>
    <p:sldId id="271" r:id="rId11"/>
    <p:sldId id="263" r:id="rId12"/>
    <p:sldId id="273" r:id="rId13"/>
  </p:sldIdLst>
  <p:sldSz cx="12195175" cy="6859588"/>
  <p:notesSz cx="6858000" cy="9144000"/>
  <p:custDataLst>
    <p:tags r:id="rId15"/>
  </p:custDataLst>
  <p:defaultTextStyle>
    <a:defPPr>
      <a:defRPr lang="fr-FR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53" userDrawn="1">
          <p15:clr>
            <a:srgbClr val="A4A3A4"/>
          </p15:clr>
        </p15:guide>
        <p15:guide id="2" orient="horz" pos="865" userDrawn="1">
          <p15:clr>
            <a:srgbClr val="A4A3A4"/>
          </p15:clr>
        </p15:guide>
        <p15:guide id="3" pos="7300" userDrawn="1">
          <p15:clr>
            <a:srgbClr val="A4A3A4"/>
          </p15:clr>
        </p15:guide>
        <p15:guide id="4" orient="horz" pos="2160" userDrawn="1">
          <p15:clr>
            <a:srgbClr val="A4A3A4"/>
          </p15:clr>
        </p15:guide>
        <p15:guide id="5" orient="horz" pos="1369" userDrawn="1">
          <p15:clr>
            <a:srgbClr val="A4A3A4"/>
          </p15:clr>
        </p15:guide>
        <p15:guide id="6" orient="horz" pos="3673" userDrawn="1">
          <p15:clr>
            <a:srgbClr val="A4A3A4"/>
          </p15:clr>
        </p15:guide>
        <p15:guide id="7" orient="horz" pos="3817" userDrawn="1">
          <p15:clr>
            <a:srgbClr val="A4A3A4"/>
          </p15:clr>
        </p15:guide>
        <p15:guide id="8" pos="3840" userDrawn="1">
          <p15:clr>
            <a:srgbClr val="A4A3A4"/>
          </p15:clr>
        </p15:guide>
        <p15:guide id="9" pos="38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A300"/>
    <a:srgbClr val="D4007A"/>
    <a:srgbClr val="155776"/>
    <a:srgbClr val="88CBEA"/>
    <a:srgbClr val="70AD46"/>
    <a:srgbClr val="D60000"/>
    <a:srgbClr val="E20000"/>
    <a:srgbClr val="90989E"/>
    <a:srgbClr val="002052"/>
    <a:srgbClr val="FF53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85" autoAdjust="0"/>
    <p:restoredTop sz="93177" autoAdjust="0"/>
  </p:normalViewPr>
  <p:slideViewPr>
    <p:cSldViewPr snapToGrid="0" showGuides="1">
      <p:cViewPr varScale="1">
        <p:scale>
          <a:sx n="64" d="100"/>
          <a:sy n="64" d="100"/>
        </p:scale>
        <p:origin x="668" y="44"/>
      </p:cViewPr>
      <p:guideLst>
        <p:guide orient="horz" pos="1153"/>
        <p:guide orient="horz" pos="865"/>
        <p:guide pos="7300"/>
        <p:guide orient="horz" pos="2160"/>
        <p:guide orient="horz" pos="1369"/>
        <p:guide orient="horz" pos="3673"/>
        <p:guide orient="horz" pos="3817"/>
        <p:guide pos="3840"/>
        <p:guide pos="38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006AE4-B845-4B2D-B321-AB10F99D9A67}" type="doc">
      <dgm:prSet loTypeId="urn:microsoft.com/office/officeart/2005/8/layout/process3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3474BB52-24FF-4A28-8851-47321B94EDE5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algn="ctr"/>
          <a:r>
            <a:rPr lang="en-US" sz="1600" noProof="0" dirty="0">
              <a:solidFill>
                <a:schemeClr val="tx2">
                  <a:lumMod val="90000"/>
                  <a:lumOff val="10000"/>
                </a:schemeClr>
              </a:solidFill>
            </a:rPr>
            <a:t>Configuration Inference</a:t>
          </a:r>
        </a:p>
      </dgm:t>
    </dgm:pt>
    <dgm:pt modelId="{A7831563-C334-4948-AFE9-637B55058C42}" type="parTrans" cxnId="{985A0657-384A-4138-B85F-867B561264A2}">
      <dgm:prSet/>
      <dgm:spPr/>
      <dgm:t>
        <a:bodyPr/>
        <a:lstStyle/>
        <a:p>
          <a:endParaRPr lang="en-US" noProof="0" dirty="0"/>
        </a:p>
      </dgm:t>
    </dgm:pt>
    <dgm:pt modelId="{1D785E69-08B6-40C6-B193-091A6218E84C}" type="sibTrans" cxnId="{985A0657-384A-4138-B85F-867B561264A2}">
      <dgm:prSet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endParaRPr lang="en-US" noProof="0" dirty="0"/>
        </a:p>
      </dgm:t>
    </dgm:pt>
    <dgm:pt modelId="{B3FA608F-D512-4775-A5BE-155BCEB510BF}">
      <dgm:prSet phldrT="[Text]" custT="1"/>
      <dgm:spPr/>
      <dgm:t>
        <a:bodyPr/>
        <a:lstStyle/>
        <a:p>
          <a:r>
            <a:rPr lang="en-US" sz="1200" b="1" noProof="0" dirty="0">
              <a:solidFill>
                <a:schemeClr val="accent5">
                  <a:lumMod val="75000"/>
                </a:schemeClr>
              </a:solidFill>
            </a:rPr>
            <a:t>Automatic</a:t>
          </a:r>
          <a:r>
            <a:rPr lang="en-US" sz="1200" noProof="0" dirty="0">
              <a:solidFill>
                <a:schemeClr val="accent4">
                  <a:lumMod val="90000"/>
                  <a:lumOff val="10000"/>
                </a:schemeClr>
              </a:solidFill>
            </a:rPr>
            <a:t> identification of double mux </a:t>
          </a:r>
          <a:r>
            <a:rPr lang="en-US" sz="1200" noProof="0" dirty="0" smtClean="0">
              <a:solidFill>
                <a:schemeClr val="accent4">
                  <a:lumMod val="90000"/>
                  <a:lumOff val="10000"/>
                </a:schemeClr>
              </a:solidFill>
            </a:rPr>
            <a:t>configurations</a:t>
          </a:r>
          <a:endParaRPr lang="en-US" sz="1200" noProof="0" dirty="0">
            <a:solidFill>
              <a:schemeClr val="accent4">
                <a:lumMod val="90000"/>
                <a:lumOff val="10000"/>
              </a:schemeClr>
            </a:solidFill>
          </a:endParaRPr>
        </a:p>
      </dgm:t>
    </dgm:pt>
    <dgm:pt modelId="{C5B6A736-418F-4048-B890-360C083142DC}" type="parTrans" cxnId="{6B6989B3-B56A-4313-8252-25DC1EABE9B5}">
      <dgm:prSet/>
      <dgm:spPr/>
      <dgm:t>
        <a:bodyPr/>
        <a:lstStyle/>
        <a:p>
          <a:endParaRPr lang="en-US" noProof="0" dirty="0"/>
        </a:p>
      </dgm:t>
    </dgm:pt>
    <dgm:pt modelId="{FA1F1F06-6F63-4586-A8EB-C9E042C9DE96}" type="sibTrans" cxnId="{6B6989B3-B56A-4313-8252-25DC1EABE9B5}">
      <dgm:prSet/>
      <dgm:spPr/>
      <dgm:t>
        <a:bodyPr/>
        <a:lstStyle/>
        <a:p>
          <a:endParaRPr lang="en-US" noProof="0" dirty="0"/>
        </a:p>
      </dgm:t>
    </dgm:pt>
    <dgm:pt modelId="{2EA4E835-17F9-41EA-917B-6BABE7DDA9A9}">
      <dgm:prSet phldrT="[Text]" custT="1"/>
      <dgm:spPr/>
      <dgm:t>
        <a:bodyPr/>
        <a:lstStyle/>
        <a:p>
          <a:pPr algn="ctr"/>
          <a:r>
            <a:rPr lang="en-US" sz="1600" noProof="0" dirty="0"/>
            <a:t>Eviction Analysis</a:t>
          </a:r>
        </a:p>
      </dgm:t>
    </dgm:pt>
    <dgm:pt modelId="{389005A6-1570-4C47-8394-ED386380F4E5}" type="parTrans" cxnId="{9E3818DB-7A68-40A9-A6B6-10F1C488289C}">
      <dgm:prSet/>
      <dgm:spPr/>
      <dgm:t>
        <a:bodyPr/>
        <a:lstStyle/>
        <a:p>
          <a:endParaRPr lang="en-US" noProof="0" dirty="0"/>
        </a:p>
      </dgm:t>
    </dgm:pt>
    <dgm:pt modelId="{3328C820-F3FF-44AA-8C3A-B14F19B3F474}" type="sibTrans" cxnId="{9E3818DB-7A68-40A9-A6B6-10F1C488289C}">
      <dgm:prSet/>
      <dgm:spPr/>
      <dgm:t>
        <a:bodyPr/>
        <a:lstStyle/>
        <a:p>
          <a:endParaRPr lang="en-US" noProof="0" dirty="0"/>
        </a:p>
      </dgm:t>
    </dgm:pt>
    <dgm:pt modelId="{B91C4F10-3CBE-4CDE-8CDE-EA8C549C0184}">
      <dgm:prSet phldrT="[Text]" custT="1"/>
      <dgm:spPr/>
      <dgm:t>
        <a:bodyPr/>
        <a:lstStyle/>
        <a:p>
          <a:r>
            <a:rPr lang="en-US" sz="1200" b="1" noProof="0" dirty="0">
              <a:solidFill>
                <a:schemeClr val="accent5">
                  <a:lumMod val="75000"/>
                </a:schemeClr>
              </a:solidFill>
            </a:rPr>
            <a:t>Automatic</a:t>
          </a:r>
          <a:r>
            <a:rPr lang="en-US" sz="1200" noProof="0" dirty="0">
              <a:solidFill>
                <a:schemeClr val="accent4">
                  <a:lumMod val="90000"/>
                  <a:lumOff val="10000"/>
                </a:schemeClr>
              </a:solidFill>
            </a:rPr>
            <a:t> eviction of paths where Mux outputs share the same domain</a:t>
          </a:r>
        </a:p>
      </dgm:t>
    </dgm:pt>
    <dgm:pt modelId="{8B694EE9-6B6A-4E05-90C8-1E955B5B75DE}" type="parTrans" cxnId="{40F7CA85-D7A7-4F13-A787-A75F12322704}">
      <dgm:prSet/>
      <dgm:spPr/>
      <dgm:t>
        <a:bodyPr/>
        <a:lstStyle/>
        <a:p>
          <a:endParaRPr lang="en-US" noProof="0" dirty="0"/>
        </a:p>
      </dgm:t>
    </dgm:pt>
    <dgm:pt modelId="{D5729D64-91E2-4C99-B2CF-49350CA3C097}" type="sibTrans" cxnId="{40F7CA85-D7A7-4F13-A787-A75F12322704}">
      <dgm:prSet/>
      <dgm:spPr/>
      <dgm:t>
        <a:bodyPr/>
        <a:lstStyle/>
        <a:p>
          <a:endParaRPr lang="en-US" noProof="0" dirty="0"/>
        </a:p>
      </dgm:t>
    </dgm:pt>
    <dgm:pt modelId="{E67ED5ED-E1CB-4A76-9FAE-4F37E1CB4AF4}">
      <dgm:prSet phldrT="[Text]" custT="1"/>
      <dgm:spPr/>
      <dgm:t>
        <a:bodyPr/>
        <a:lstStyle/>
        <a:p>
          <a:pPr algn="ctr"/>
          <a:r>
            <a:rPr lang="en-US" sz="1600" noProof="0" dirty="0"/>
            <a:t>Report &amp; Debug</a:t>
          </a:r>
        </a:p>
      </dgm:t>
    </dgm:pt>
    <dgm:pt modelId="{AEA12082-7CA3-4B83-958C-D38FE910ADB1}" type="parTrans" cxnId="{4A153FA8-C5A7-4827-8968-4F5744D0D192}">
      <dgm:prSet/>
      <dgm:spPr/>
      <dgm:t>
        <a:bodyPr/>
        <a:lstStyle/>
        <a:p>
          <a:endParaRPr lang="en-US" noProof="0" dirty="0"/>
        </a:p>
      </dgm:t>
    </dgm:pt>
    <dgm:pt modelId="{DD14BDD7-D988-4753-87C6-2C36C4B192FD}" type="sibTrans" cxnId="{4A153FA8-C5A7-4827-8968-4F5744D0D192}">
      <dgm:prSet/>
      <dgm:spPr/>
      <dgm:t>
        <a:bodyPr/>
        <a:lstStyle/>
        <a:p>
          <a:endParaRPr lang="en-US" noProof="0" dirty="0"/>
        </a:p>
      </dgm:t>
    </dgm:pt>
    <dgm:pt modelId="{4460C42F-E9DB-4C0B-8A2B-781E9FFBC4E2}">
      <dgm:prSet phldrT="[Text]" custT="1"/>
      <dgm:spPr/>
      <dgm:t>
        <a:bodyPr/>
        <a:lstStyle/>
        <a:p>
          <a:r>
            <a:rPr lang="en-US" sz="1200" noProof="0" dirty="0">
              <a:solidFill>
                <a:schemeClr val="accent4">
                  <a:lumMod val="90000"/>
                  <a:lumOff val="10000"/>
                </a:schemeClr>
              </a:solidFill>
            </a:rPr>
            <a:t>Report for exceptions and coverage for debug</a:t>
          </a:r>
        </a:p>
      </dgm:t>
    </dgm:pt>
    <dgm:pt modelId="{BD686FBE-72E6-41A4-9A78-073A82048F40}" type="parTrans" cxnId="{35754C9F-DAE8-4A48-AF81-CF0AF45ADDC4}">
      <dgm:prSet/>
      <dgm:spPr/>
      <dgm:t>
        <a:bodyPr/>
        <a:lstStyle/>
        <a:p>
          <a:endParaRPr lang="en-US" noProof="0" dirty="0"/>
        </a:p>
      </dgm:t>
    </dgm:pt>
    <dgm:pt modelId="{6639F8C2-F149-4798-8872-AF96CC938977}" type="sibTrans" cxnId="{35754C9F-DAE8-4A48-AF81-CF0AF45ADDC4}">
      <dgm:prSet/>
      <dgm:spPr/>
      <dgm:t>
        <a:bodyPr/>
        <a:lstStyle/>
        <a:p>
          <a:endParaRPr lang="en-US" noProof="0" dirty="0"/>
        </a:p>
      </dgm:t>
    </dgm:pt>
    <dgm:pt modelId="{31D8158A-CD6F-41D3-9DAE-C4F179EDF310}" type="pres">
      <dgm:prSet presAssocID="{67006AE4-B845-4B2D-B321-AB10F99D9A6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B14589B-CA6A-4FD6-A749-5BB32E9690FB}" type="pres">
      <dgm:prSet presAssocID="{3474BB52-24FF-4A28-8851-47321B94EDE5}" presName="composite" presStyleCnt="0"/>
      <dgm:spPr/>
    </dgm:pt>
    <dgm:pt modelId="{2B06F6DE-4414-41B8-8207-50F186AFDC64}" type="pres">
      <dgm:prSet presAssocID="{3474BB52-24FF-4A28-8851-47321B94EDE5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ACDCB0-B01A-4D06-B3C1-B94C10D66259}" type="pres">
      <dgm:prSet presAssocID="{3474BB52-24FF-4A28-8851-47321B94EDE5}" presName="parSh" presStyleLbl="node1" presStyleIdx="0" presStyleCnt="3"/>
      <dgm:spPr/>
      <dgm:t>
        <a:bodyPr/>
        <a:lstStyle/>
        <a:p>
          <a:endParaRPr lang="en-US"/>
        </a:p>
      </dgm:t>
    </dgm:pt>
    <dgm:pt modelId="{89F37EC5-2D1D-4E25-B31F-7E1DA3688A1F}" type="pres">
      <dgm:prSet presAssocID="{3474BB52-24FF-4A28-8851-47321B94EDE5}" presName="desTx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A3F0F1-E28C-416D-9901-EE100CD9743E}" type="pres">
      <dgm:prSet presAssocID="{1D785E69-08B6-40C6-B193-091A6218E84C}" presName="sibTrans" presStyleLbl="sibTrans2D1" presStyleIdx="0" presStyleCnt="2"/>
      <dgm:spPr/>
      <dgm:t>
        <a:bodyPr/>
        <a:lstStyle/>
        <a:p>
          <a:endParaRPr lang="en-US"/>
        </a:p>
      </dgm:t>
    </dgm:pt>
    <dgm:pt modelId="{43ABCF4F-5D58-4640-A3F1-CFCE3071295E}" type="pres">
      <dgm:prSet presAssocID="{1D785E69-08B6-40C6-B193-091A6218E84C}" presName="connTx" presStyleLbl="sibTrans2D1" presStyleIdx="0" presStyleCnt="2"/>
      <dgm:spPr/>
      <dgm:t>
        <a:bodyPr/>
        <a:lstStyle/>
        <a:p>
          <a:endParaRPr lang="en-US"/>
        </a:p>
      </dgm:t>
    </dgm:pt>
    <dgm:pt modelId="{4C878818-CE41-44B5-A400-79310CAFCEFA}" type="pres">
      <dgm:prSet presAssocID="{2EA4E835-17F9-41EA-917B-6BABE7DDA9A9}" presName="composite" presStyleCnt="0"/>
      <dgm:spPr/>
    </dgm:pt>
    <dgm:pt modelId="{B928A5B0-79D9-49C4-86F8-79EF813C5536}" type="pres">
      <dgm:prSet presAssocID="{2EA4E835-17F9-41EA-917B-6BABE7DDA9A9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6ABD1D-8BB6-453B-9AEE-238D988B1D5E}" type="pres">
      <dgm:prSet presAssocID="{2EA4E835-17F9-41EA-917B-6BABE7DDA9A9}" presName="parSh" presStyleLbl="node1" presStyleIdx="1" presStyleCnt="3"/>
      <dgm:spPr/>
      <dgm:t>
        <a:bodyPr/>
        <a:lstStyle/>
        <a:p>
          <a:endParaRPr lang="en-US"/>
        </a:p>
      </dgm:t>
    </dgm:pt>
    <dgm:pt modelId="{B629AAA8-DD61-4A88-A548-892B46926FD5}" type="pres">
      <dgm:prSet presAssocID="{2EA4E835-17F9-41EA-917B-6BABE7DDA9A9}" presName="desTx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A7B55C-19D3-4FF6-9A9C-0898CA25D20A}" type="pres">
      <dgm:prSet presAssocID="{3328C820-F3FF-44AA-8C3A-B14F19B3F474}" presName="sibTrans" presStyleLbl="sibTrans2D1" presStyleIdx="1" presStyleCnt="2"/>
      <dgm:spPr/>
      <dgm:t>
        <a:bodyPr/>
        <a:lstStyle/>
        <a:p>
          <a:endParaRPr lang="en-US"/>
        </a:p>
      </dgm:t>
    </dgm:pt>
    <dgm:pt modelId="{9B6CFA2F-FA12-4EC7-B767-6C5534A42FD5}" type="pres">
      <dgm:prSet presAssocID="{3328C820-F3FF-44AA-8C3A-B14F19B3F474}" presName="connTx" presStyleLbl="sibTrans2D1" presStyleIdx="1" presStyleCnt="2"/>
      <dgm:spPr/>
      <dgm:t>
        <a:bodyPr/>
        <a:lstStyle/>
        <a:p>
          <a:endParaRPr lang="en-US"/>
        </a:p>
      </dgm:t>
    </dgm:pt>
    <dgm:pt modelId="{BF76F4CE-401D-4B74-A3F9-2309366977FE}" type="pres">
      <dgm:prSet presAssocID="{E67ED5ED-E1CB-4A76-9FAE-4F37E1CB4AF4}" presName="composite" presStyleCnt="0"/>
      <dgm:spPr/>
    </dgm:pt>
    <dgm:pt modelId="{189FA666-A51E-43E5-A725-AE25BDFE1953}" type="pres">
      <dgm:prSet presAssocID="{E67ED5ED-E1CB-4A76-9FAE-4F37E1CB4AF4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89C9BD-53A9-4232-AF30-4A71F72FB227}" type="pres">
      <dgm:prSet presAssocID="{E67ED5ED-E1CB-4A76-9FAE-4F37E1CB4AF4}" presName="parSh" presStyleLbl="node1" presStyleIdx="2" presStyleCnt="3"/>
      <dgm:spPr/>
      <dgm:t>
        <a:bodyPr/>
        <a:lstStyle/>
        <a:p>
          <a:endParaRPr lang="en-US"/>
        </a:p>
      </dgm:t>
    </dgm:pt>
    <dgm:pt modelId="{27D5E2A8-1AFA-48A8-BC7F-9973E370D4CF}" type="pres">
      <dgm:prSet presAssocID="{E67ED5ED-E1CB-4A76-9FAE-4F37E1CB4AF4}" presName="desTx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36DC8C8-920D-4409-A3E1-618976166DC4}" type="presOf" srcId="{2EA4E835-17F9-41EA-917B-6BABE7DDA9A9}" destId="{626ABD1D-8BB6-453B-9AEE-238D988B1D5E}" srcOrd="1" destOrd="0" presId="urn:microsoft.com/office/officeart/2005/8/layout/process3"/>
    <dgm:cxn modelId="{51A4C832-FC6E-4B5E-A624-5C709365E1AD}" type="presOf" srcId="{1D785E69-08B6-40C6-B193-091A6218E84C}" destId="{A4A3F0F1-E28C-416D-9901-EE100CD9743E}" srcOrd="0" destOrd="0" presId="urn:microsoft.com/office/officeart/2005/8/layout/process3"/>
    <dgm:cxn modelId="{1680B399-A5C0-4E1A-A314-89E0B39FE3DA}" type="presOf" srcId="{B91C4F10-3CBE-4CDE-8CDE-EA8C549C0184}" destId="{B629AAA8-DD61-4A88-A548-892B46926FD5}" srcOrd="0" destOrd="0" presId="urn:microsoft.com/office/officeart/2005/8/layout/process3"/>
    <dgm:cxn modelId="{4A153FA8-C5A7-4827-8968-4F5744D0D192}" srcId="{67006AE4-B845-4B2D-B321-AB10F99D9A67}" destId="{E67ED5ED-E1CB-4A76-9FAE-4F37E1CB4AF4}" srcOrd="2" destOrd="0" parTransId="{AEA12082-7CA3-4B83-958C-D38FE910ADB1}" sibTransId="{DD14BDD7-D988-4753-87C6-2C36C4B192FD}"/>
    <dgm:cxn modelId="{11BF1B79-5E97-4F51-AC6D-92D4082CD229}" type="presOf" srcId="{2EA4E835-17F9-41EA-917B-6BABE7DDA9A9}" destId="{B928A5B0-79D9-49C4-86F8-79EF813C5536}" srcOrd="0" destOrd="0" presId="urn:microsoft.com/office/officeart/2005/8/layout/process3"/>
    <dgm:cxn modelId="{35754C9F-DAE8-4A48-AF81-CF0AF45ADDC4}" srcId="{E67ED5ED-E1CB-4A76-9FAE-4F37E1CB4AF4}" destId="{4460C42F-E9DB-4C0B-8A2B-781E9FFBC4E2}" srcOrd="0" destOrd="0" parTransId="{BD686FBE-72E6-41A4-9A78-073A82048F40}" sibTransId="{6639F8C2-F149-4798-8872-AF96CC938977}"/>
    <dgm:cxn modelId="{973E3CC0-ACE5-48F7-9A91-792E9C1E2BB9}" type="presOf" srcId="{E67ED5ED-E1CB-4A76-9FAE-4F37E1CB4AF4}" destId="{189FA666-A51E-43E5-A725-AE25BDFE1953}" srcOrd="0" destOrd="0" presId="urn:microsoft.com/office/officeart/2005/8/layout/process3"/>
    <dgm:cxn modelId="{63C5C7A2-05AE-4E9D-B5AB-089F83500499}" type="presOf" srcId="{1D785E69-08B6-40C6-B193-091A6218E84C}" destId="{43ABCF4F-5D58-4640-A3F1-CFCE3071295E}" srcOrd="1" destOrd="0" presId="urn:microsoft.com/office/officeart/2005/8/layout/process3"/>
    <dgm:cxn modelId="{609A3596-1939-4E10-94A6-444F24D427FA}" type="presOf" srcId="{3474BB52-24FF-4A28-8851-47321B94EDE5}" destId="{2B06F6DE-4414-41B8-8207-50F186AFDC64}" srcOrd="0" destOrd="0" presId="urn:microsoft.com/office/officeart/2005/8/layout/process3"/>
    <dgm:cxn modelId="{F4F8855D-D533-4B2C-A6F7-41BB3B47BA44}" type="presOf" srcId="{3328C820-F3FF-44AA-8C3A-B14F19B3F474}" destId="{9B6CFA2F-FA12-4EC7-B767-6C5534A42FD5}" srcOrd="1" destOrd="0" presId="urn:microsoft.com/office/officeart/2005/8/layout/process3"/>
    <dgm:cxn modelId="{6B6989B3-B56A-4313-8252-25DC1EABE9B5}" srcId="{3474BB52-24FF-4A28-8851-47321B94EDE5}" destId="{B3FA608F-D512-4775-A5BE-155BCEB510BF}" srcOrd="0" destOrd="0" parTransId="{C5B6A736-418F-4048-B890-360C083142DC}" sibTransId="{FA1F1F06-6F63-4586-A8EB-C9E042C9DE96}"/>
    <dgm:cxn modelId="{A5564F5B-69E3-45A3-A7C1-E02CA80E8B50}" type="presOf" srcId="{4460C42F-E9DB-4C0B-8A2B-781E9FFBC4E2}" destId="{27D5E2A8-1AFA-48A8-BC7F-9973E370D4CF}" srcOrd="0" destOrd="0" presId="urn:microsoft.com/office/officeart/2005/8/layout/process3"/>
    <dgm:cxn modelId="{40F7CA85-D7A7-4F13-A787-A75F12322704}" srcId="{2EA4E835-17F9-41EA-917B-6BABE7DDA9A9}" destId="{B91C4F10-3CBE-4CDE-8CDE-EA8C549C0184}" srcOrd="0" destOrd="0" parTransId="{8B694EE9-6B6A-4E05-90C8-1E955B5B75DE}" sibTransId="{D5729D64-91E2-4C99-B2CF-49350CA3C097}"/>
    <dgm:cxn modelId="{9E3818DB-7A68-40A9-A6B6-10F1C488289C}" srcId="{67006AE4-B845-4B2D-B321-AB10F99D9A67}" destId="{2EA4E835-17F9-41EA-917B-6BABE7DDA9A9}" srcOrd="1" destOrd="0" parTransId="{389005A6-1570-4C47-8394-ED386380F4E5}" sibTransId="{3328C820-F3FF-44AA-8C3A-B14F19B3F474}"/>
    <dgm:cxn modelId="{985A0657-384A-4138-B85F-867B561264A2}" srcId="{67006AE4-B845-4B2D-B321-AB10F99D9A67}" destId="{3474BB52-24FF-4A28-8851-47321B94EDE5}" srcOrd="0" destOrd="0" parTransId="{A7831563-C334-4948-AFE9-637B55058C42}" sibTransId="{1D785E69-08B6-40C6-B193-091A6218E84C}"/>
    <dgm:cxn modelId="{8D81BD27-2CCC-413F-8714-D244A760CF05}" type="presOf" srcId="{B3FA608F-D512-4775-A5BE-155BCEB510BF}" destId="{89F37EC5-2D1D-4E25-B31F-7E1DA3688A1F}" srcOrd="0" destOrd="0" presId="urn:microsoft.com/office/officeart/2005/8/layout/process3"/>
    <dgm:cxn modelId="{C377DB8F-22A4-4AE6-9EFE-751CE2F1C010}" type="presOf" srcId="{3328C820-F3FF-44AA-8C3A-B14F19B3F474}" destId="{CDA7B55C-19D3-4FF6-9A9C-0898CA25D20A}" srcOrd="0" destOrd="0" presId="urn:microsoft.com/office/officeart/2005/8/layout/process3"/>
    <dgm:cxn modelId="{48907109-0495-4273-BB4B-A3F85635D1E4}" type="presOf" srcId="{3474BB52-24FF-4A28-8851-47321B94EDE5}" destId="{65ACDCB0-B01A-4D06-B3C1-B94C10D66259}" srcOrd="1" destOrd="0" presId="urn:microsoft.com/office/officeart/2005/8/layout/process3"/>
    <dgm:cxn modelId="{557B5EF5-0E55-403E-9A30-F379D3AE2654}" type="presOf" srcId="{67006AE4-B845-4B2D-B321-AB10F99D9A67}" destId="{31D8158A-CD6F-41D3-9DAE-C4F179EDF310}" srcOrd="0" destOrd="0" presId="urn:microsoft.com/office/officeart/2005/8/layout/process3"/>
    <dgm:cxn modelId="{99499ACF-5645-437C-9E8F-D206DEDFDB45}" type="presOf" srcId="{E67ED5ED-E1CB-4A76-9FAE-4F37E1CB4AF4}" destId="{2289C9BD-53A9-4232-AF30-4A71F72FB227}" srcOrd="1" destOrd="0" presId="urn:microsoft.com/office/officeart/2005/8/layout/process3"/>
    <dgm:cxn modelId="{34498D23-4C48-4D08-9FAA-0981023FB925}" type="presParOf" srcId="{31D8158A-CD6F-41D3-9DAE-C4F179EDF310}" destId="{3B14589B-CA6A-4FD6-A749-5BB32E9690FB}" srcOrd="0" destOrd="0" presId="urn:microsoft.com/office/officeart/2005/8/layout/process3"/>
    <dgm:cxn modelId="{AA959F8C-4496-4897-BA52-4975081D22C2}" type="presParOf" srcId="{3B14589B-CA6A-4FD6-A749-5BB32E9690FB}" destId="{2B06F6DE-4414-41B8-8207-50F186AFDC64}" srcOrd="0" destOrd="0" presId="urn:microsoft.com/office/officeart/2005/8/layout/process3"/>
    <dgm:cxn modelId="{2144DCE7-85E3-431B-8F37-A5F3631CA4AB}" type="presParOf" srcId="{3B14589B-CA6A-4FD6-A749-5BB32E9690FB}" destId="{65ACDCB0-B01A-4D06-B3C1-B94C10D66259}" srcOrd="1" destOrd="0" presId="urn:microsoft.com/office/officeart/2005/8/layout/process3"/>
    <dgm:cxn modelId="{2DCE7AAD-777C-48C2-9E65-113DA419FCEE}" type="presParOf" srcId="{3B14589B-CA6A-4FD6-A749-5BB32E9690FB}" destId="{89F37EC5-2D1D-4E25-B31F-7E1DA3688A1F}" srcOrd="2" destOrd="0" presId="urn:microsoft.com/office/officeart/2005/8/layout/process3"/>
    <dgm:cxn modelId="{D2888531-9FBB-4854-AB83-08210BAAF71C}" type="presParOf" srcId="{31D8158A-CD6F-41D3-9DAE-C4F179EDF310}" destId="{A4A3F0F1-E28C-416D-9901-EE100CD9743E}" srcOrd="1" destOrd="0" presId="urn:microsoft.com/office/officeart/2005/8/layout/process3"/>
    <dgm:cxn modelId="{C7021540-F6FB-4530-B21F-918615E8B15D}" type="presParOf" srcId="{A4A3F0F1-E28C-416D-9901-EE100CD9743E}" destId="{43ABCF4F-5D58-4640-A3F1-CFCE3071295E}" srcOrd="0" destOrd="0" presId="urn:microsoft.com/office/officeart/2005/8/layout/process3"/>
    <dgm:cxn modelId="{1EE9AD3B-E00A-4334-AE00-CA3E9AE8A313}" type="presParOf" srcId="{31D8158A-CD6F-41D3-9DAE-C4F179EDF310}" destId="{4C878818-CE41-44B5-A400-79310CAFCEFA}" srcOrd="2" destOrd="0" presId="urn:microsoft.com/office/officeart/2005/8/layout/process3"/>
    <dgm:cxn modelId="{6AA7DB89-4423-4B4B-8DE7-E9C97E6DC0E0}" type="presParOf" srcId="{4C878818-CE41-44B5-A400-79310CAFCEFA}" destId="{B928A5B0-79D9-49C4-86F8-79EF813C5536}" srcOrd="0" destOrd="0" presId="urn:microsoft.com/office/officeart/2005/8/layout/process3"/>
    <dgm:cxn modelId="{9094F222-C753-45D5-AA53-522C070FB867}" type="presParOf" srcId="{4C878818-CE41-44B5-A400-79310CAFCEFA}" destId="{626ABD1D-8BB6-453B-9AEE-238D988B1D5E}" srcOrd="1" destOrd="0" presId="urn:microsoft.com/office/officeart/2005/8/layout/process3"/>
    <dgm:cxn modelId="{19C70CAE-A1AC-4ECE-92F2-ED2124186084}" type="presParOf" srcId="{4C878818-CE41-44B5-A400-79310CAFCEFA}" destId="{B629AAA8-DD61-4A88-A548-892B46926FD5}" srcOrd="2" destOrd="0" presId="urn:microsoft.com/office/officeart/2005/8/layout/process3"/>
    <dgm:cxn modelId="{C9F7483F-FC29-45C1-BE52-880518D13D92}" type="presParOf" srcId="{31D8158A-CD6F-41D3-9DAE-C4F179EDF310}" destId="{CDA7B55C-19D3-4FF6-9A9C-0898CA25D20A}" srcOrd="3" destOrd="0" presId="urn:microsoft.com/office/officeart/2005/8/layout/process3"/>
    <dgm:cxn modelId="{5E8A98B6-0C24-40EB-BEF5-9D00C9DAE853}" type="presParOf" srcId="{CDA7B55C-19D3-4FF6-9A9C-0898CA25D20A}" destId="{9B6CFA2F-FA12-4EC7-B767-6C5534A42FD5}" srcOrd="0" destOrd="0" presId="urn:microsoft.com/office/officeart/2005/8/layout/process3"/>
    <dgm:cxn modelId="{5E49A9DB-F990-4283-BD0A-CC1ACBE4EB55}" type="presParOf" srcId="{31D8158A-CD6F-41D3-9DAE-C4F179EDF310}" destId="{BF76F4CE-401D-4B74-A3F9-2309366977FE}" srcOrd="4" destOrd="0" presId="urn:microsoft.com/office/officeart/2005/8/layout/process3"/>
    <dgm:cxn modelId="{E6F31CBD-BF49-4234-8512-A81E54BFD2EF}" type="presParOf" srcId="{BF76F4CE-401D-4B74-A3F9-2309366977FE}" destId="{189FA666-A51E-43E5-A725-AE25BDFE1953}" srcOrd="0" destOrd="0" presId="urn:microsoft.com/office/officeart/2005/8/layout/process3"/>
    <dgm:cxn modelId="{C6E97CF6-974C-4AEE-BDCB-5DCFAA8DD4F5}" type="presParOf" srcId="{BF76F4CE-401D-4B74-A3F9-2309366977FE}" destId="{2289C9BD-53A9-4232-AF30-4A71F72FB227}" srcOrd="1" destOrd="0" presId="urn:microsoft.com/office/officeart/2005/8/layout/process3"/>
    <dgm:cxn modelId="{15F15B7C-4562-449F-A56E-4693E61AB6E5}" type="presParOf" srcId="{BF76F4CE-401D-4B74-A3F9-2309366977FE}" destId="{27D5E2A8-1AFA-48A8-BC7F-9973E370D4CF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CE9706D-7A77-433F-AC9E-B759E3353765}" type="doc">
      <dgm:prSet loTypeId="urn:microsoft.com/office/officeart/2005/8/layout/process2" loCatId="process" qsTypeId="urn:microsoft.com/office/officeart/2005/8/quickstyle/simple1" qsCatId="simple" csTypeId="urn:microsoft.com/office/officeart/2005/8/colors/accent0_3" csCatId="mainScheme" phldr="1"/>
      <dgm:spPr/>
    </dgm:pt>
    <dgm:pt modelId="{C9115E76-F2CC-4B07-8B42-B4A453945F17}">
      <dgm:prSet phldrT="[Text]"/>
      <dgm:spPr/>
      <dgm:t>
        <a:bodyPr/>
        <a:lstStyle/>
        <a:p>
          <a:r>
            <a:rPr lang="fr-FR" dirty="0" err="1"/>
            <a:t>Constraints</a:t>
          </a:r>
          <a:r>
            <a:rPr lang="fr-FR" dirty="0"/>
            <a:t> setup</a:t>
          </a:r>
          <a:endParaRPr lang="en-US" dirty="0"/>
        </a:p>
      </dgm:t>
    </dgm:pt>
    <dgm:pt modelId="{6A25B7D4-24E1-4E7E-A788-69D167E5FC72}" type="parTrans" cxnId="{388C17ED-8056-4020-A720-9AAA8CE3C542}">
      <dgm:prSet/>
      <dgm:spPr/>
      <dgm:t>
        <a:bodyPr/>
        <a:lstStyle/>
        <a:p>
          <a:endParaRPr lang="en-US"/>
        </a:p>
      </dgm:t>
    </dgm:pt>
    <dgm:pt modelId="{042E27D9-FF6E-43CF-8BE9-E0BF89B7734A}" type="sibTrans" cxnId="{388C17ED-8056-4020-A720-9AAA8CE3C542}">
      <dgm:prSet/>
      <dgm:spPr/>
      <dgm:t>
        <a:bodyPr/>
        <a:lstStyle/>
        <a:p>
          <a:endParaRPr lang="en-US"/>
        </a:p>
      </dgm:t>
    </dgm:pt>
    <dgm:pt modelId="{C8F1092C-58CE-4119-9F10-E9E6C25F5919}">
      <dgm:prSet phldrT="[Text]"/>
      <dgm:spPr/>
      <dgm:t>
        <a:bodyPr/>
        <a:lstStyle/>
        <a:p>
          <a:r>
            <a:rPr lang="fr-FR" dirty="0"/>
            <a:t>False </a:t>
          </a:r>
          <a:r>
            <a:rPr lang="fr-FR" dirty="0" err="1"/>
            <a:t>Paths</a:t>
          </a:r>
          <a:r>
            <a:rPr lang="fr-FR" dirty="0"/>
            <a:t> Eviction</a:t>
          </a:r>
          <a:endParaRPr lang="en-US" dirty="0"/>
        </a:p>
      </dgm:t>
    </dgm:pt>
    <dgm:pt modelId="{39D65595-6D52-4D14-BE03-D99D4AE0BDD3}" type="parTrans" cxnId="{D84718AF-60E8-4285-AA25-2E25DC0CFD90}">
      <dgm:prSet/>
      <dgm:spPr/>
      <dgm:t>
        <a:bodyPr/>
        <a:lstStyle/>
        <a:p>
          <a:endParaRPr lang="en-US"/>
        </a:p>
      </dgm:t>
    </dgm:pt>
    <dgm:pt modelId="{7B310CC0-1066-4202-86B4-4520271A7AD1}" type="sibTrans" cxnId="{D84718AF-60E8-4285-AA25-2E25DC0CFD90}">
      <dgm:prSet/>
      <dgm:spPr/>
      <dgm:t>
        <a:bodyPr/>
        <a:lstStyle/>
        <a:p>
          <a:endParaRPr lang="en-US"/>
        </a:p>
      </dgm:t>
    </dgm:pt>
    <dgm:pt modelId="{92211E50-A3B6-40F3-AE10-EEAA627E4922}">
      <dgm:prSet phldrT="[Text]"/>
      <dgm:spPr/>
      <dgm:t>
        <a:bodyPr/>
        <a:lstStyle/>
        <a:p>
          <a:r>
            <a:rPr lang="fr-FR" dirty="0"/>
            <a:t>CDC </a:t>
          </a:r>
          <a:r>
            <a:rPr lang="fr-FR" dirty="0" err="1"/>
            <a:t>Analysis</a:t>
          </a:r>
          <a:endParaRPr lang="en-US" dirty="0"/>
        </a:p>
      </dgm:t>
    </dgm:pt>
    <dgm:pt modelId="{71CF7809-2AA3-4E4A-BF9F-F04B1D2A5D5B}" type="parTrans" cxnId="{44095988-D316-4DC0-90E3-C01FDF2252C6}">
      <dgm:prSet/>
      <dgm:spPr/>
      <dgm:t>
        <a:bodyPr/>
        <a:lstStyle/>
        <a:p>
          <a:endParaRPr lang="en-US"/>
        </a:p>
      </dgm:t>
    </dgm:pt>
    <dgm:pt modelId="{2BDA3282-0FFC-4359-8846-DF027065CEED}" type="sibTrans" cxnId="{44095988-D316-4DC0-90E3-C01FDF2252C6}">
      <dgm:prSet/>
      <dgm:spPr/>
      <dgm:t>
        <a:bodyPr/>
        <a:lstStyle/>
        <a:p>
          <a:endParaRPr lang="en-US"/>
        </a:p>
      </dgm:t>
    </dgm:pt>
    <dgm:pt modelId="{A38564B3-5013-4AD1-B604-372D7BAF656C}">
      <dgm:prSet phldrT="[Text]"/>
      <dgm:spPr/>
      <dgm:t>
        <a:bodyPr/>
        <a:lstStyle/>
        <a:p>
          <a:r>
            <a:rPr lang="fr-FR" dirty="0" err="1"/>
            <a:t>Coverage</a:t>
          </a:r>
          <a:r>
            <a:rPr lang="fr-FR" dirty="0"/>
            <a:t> : 100%</a:t>
          </a:r>
          <a:endParaRPr lang="en-US" dirty="0"/>
        </a:p>
      </dgm:t>
    </dgm:pt>
    <dgm:pt modelId="{5D43F5FF-0D04-48D1-9D94-BB0CA2960C68}" type="parTrans" cxnId="{43ECC645-3B95-49D4-9C7D-A7936F12C26C}">
      <dgm:prSet/>
      <dgm:spPr/>
      <dgm:t>
        <a:bodyPr/>
        <a:lstStyle/>
        <a:p>
          <a:endParaRPr lang="en-US"/>
        </a:p>
      </dgm:t>
    </dgm:pt>
    <dgm:pt modelId="{457EDFE4-8798-4A2B-A949-38E7142ED305}" type="sibTrans" cxnId="{43ECC645-3B95-49D4-9C7D-A7936F12C26C}">
      <dgm:prSet/>
      <dgm:spPr/>
      <dgm:t>
        <a:bodyPr/>
        <a:lstStyle/>
        <a:p>
          <a:endParaRPr lang="en-US"/>
        </a:p>
      </dgm:t>
    </dgm:pt>
    <dgm:pt modelId="{B9EFA0D6-1C28-4138-903C-4799FEB6A3E2}" type="pres">
      <dgm:prSet presAssocID="{8CE9706D-7A77-433F-AC9E-B759E3353765}" presName="linearFlow" presStyleCnt="0">
        <dgm:presLayoutVars>
          <dgm:resizeHandles val="exact"/>
        </dgm:presLayoutVars>
      </dgm:prSet>
      <dgm:spPr/>
    </dgm:pt>
    <dgm:pt modelId="{6194B777-97AC-4975-9EFB-DEABF8B381D1}" type="pres">
      <dgm:prSet presAssocID="{C9115E76-F2CC-4B07-8B42-B4A453945F17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A7EB95-28D8-4B9F-B655-F5B7B9E95D95}" type="pres">
      <dgm:prSet presAssocID="{042E27D9-FF6E-43CF-8BE9-E0BF89B7734A}" presName="sibTrans" presStyleLbl="sibTrans2D1" presStyleIdx="0" presStyleCnt="3"/>
      <dgm:spPr/>
      <dgm:t>
        <a:bodyPr/>
        <a:lstStyle/>
        <a:p>
          <a:endParaRPr lang="en-US"/>
        </a:p>
      </dgm:t>
    </dgm:pt>
    <dgm:pt modelId="{4774C799-CEA8-4A8B-B8F6-BD9F43DFED7D}" type="pres">
      <dgm:prSet presAssocID="{042E27D9-FF6E-43CF-8BE9-E0BF89B7734A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A9F73E7A-84DB-4226-859A-5EF349DEDF53}" type="pres">
      <dgm:prSet presAssocID="{C8F1092C-58CE-4119-9F10-E9E6C25F5919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85E19C-3549-411C-87C8-3C888534928B}" type="pres">
      <dgm:prSet presAssocID="{7B310CC0-1066-4202-86B4-4520271A7AD1}" presName="sibTrans" presStyleLbl="sibTrans2D1" presStyleIdx="1" presStyleCnt="3"/>
      <dgm:spPr/>
      <dgm:t>
        <a:bodyPr/>
        <a:lstStyle/>
        <a:p>
          <a:endParaRPr lang="en-US"/>
        </a:p>
      </dgm:t>
    </dgm:pt>
    <dgm:pt modelId="{BCB2BD29-4074-4B13-A9B9-1F6EAB22EC80}" type="pres">
      <dgm:prSet presAssocID="{7B310CC0-1066-4202-86B4-4520271A7AD1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DCD9A810-C2FD-455E-BA62-5670CFE808B1}" type="pres">
      <dgm:prSet presAssocID="{92211E50-A3B6-40F3-AE10-EEAA627E492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B1061A-7346-4847-9CB8-02C1C506756A}" type="pres">
      <dgm:prSet presAssocID="{2BDA3282-0FFC-4359-8846-DF027065CEED}" presName="sibTrans" presStyleLbl="sibTrans2D1" presStyleIdx="2" presStyleCnt="3"/>
      <dgm:spPr/>
      <dgm:t>
        <a:bodyPr/>
        <a:lstStyle/>
        <a:p>
          <a:endParaRPr lang="en-US"/>
        </a:p>
      </dgm:t>
    </dgm:pt>
    <dgm:pt modelId="{9F36692D-7292-40B0-97A1-08C931E42F8D}" type="pres">
      <dgm:prSet presAssocID="{2BDA3282-0FFC-4359-8846-DF027065CEED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FE05E467-FF25-47DD-A3C5-00162DA1B6DC}" type="pres">
      <dgm:prSet presAssocID="{A38564B3-5013-4AD1-B604-372D7BAF656C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88C17ED-8056-4020-A720-9AAA8CE3C542}" srcId="{8CE9706D-7A77-433F-AC9E-B759E3353765}" destId="{C9115E76-F2CC-4B07-8B42-B4A453945F17}" srcOrd="0" destOrd="0" parTransId="{6A25B7D4-24E1-4E7E-A788-69D167E5FC72}" sibTransId="{042E27D9-FF6E-43CF-8BE9-E0BF89B7734A}"/>
    <dgm:cxn modelId="{4B39ED21-393F-41E5-B042-0E8B1A049129}" type="presOf" srcId="{042E27D9-FF6E-43CF-8BE9-E0BF89B7734A}" destId="{4774C799-CEA8-4A8B-B8F6-BD9F43DFED7D}" srcOrd="1" destOrd="0" presId="urn:microsoft.com/office/officeart/2005/8/layout/process2"/>
    <dgm:cxn modelId="{44095988-D316-4DC0-90E3-C01FDF2252C6}" srcId="{8CE9706D-7A77-433F-AC9E-B759E3353765}" destId="{92211E50-A3B6-40F3-AE10-EEAA627E4922}" srcOrd="2" destOrd="0" parTransId="{71CF7809-2AA3-4E4A-BF9F-F04B1D2A5D5B}" sibTransId="{2BDA3282-0FFC-4359-8846-DF027065CEED}"/>
    <dgm:cxn modelId="{DCA84046-A570-4EC2-97E7-597622D07923}" type="presOf" srcId="{7B310CC0-1066-4202-86B4-4520271A7AD1}" destId="{BCB2BD29-4074-4B13-A9B9-1F6EAB22EC80}" srcOrd="1" destOrd="0" presId="urn:microsoft.com/office/officeart/2005/8/layout/process2"/>
    <dgm:cxn modelId="{D84718AF-60E8-4285-AA25-2E25DC0CFD90}" srcId="{8CE9706D-7A77-433F-AC9E-B759E3353765}" destId="{C8F1092C-58CE-4119-9F10-E9E6C25F5919}" srcOrd="1" destOrd="0" parTransId="{39D65595-6D52-4D14-BE03-D99D4AE0BDD3}" sibTransId="{7B310CC0-1066-4202-86B4-4520271A7AD1}"/>
    <dgm:cxn modelId="{08765651-41A9-44B7-84E5-FDDDDBECD4DD}" type="presOf" srcId="{C9115E76-F2CC-4B07-8B42-B4A453945F17}" destId="{6194B777-97AC-4975-9EFB-DEABF8B381D1}" srcOrd="0" destOrd="0" presId="urn:microsoft.com/office/officeart/2005/8/layout/process2"/>
    <dgm:cxn modelId="{6CD259DB-5EA8-4E8A-A15E-4CD07E90C068}" type="presOf" srcId="{92211E50-A3B6-40F3-AE10-EEAA627E4922}" destId="{DCD9A810-C2FD-455E-BA62-5670CFE808B1}" srcOrd="0" destOrd="0" presId="urn:microsoft.com/office/officeart/2005/8/layout/process2"/>
    <dgm:cxn modelId="{9ABB17A1-6C7B-45BB-B173-D0DCB1A15EF6}" type="presOf" srcId="{8CE9706D-7A77-433F-AC9E-B759E3353765}" destId="{B9EFA0D6-1C28-4138-903C-4799FEB6A3E2}" srcOrd="0" destOrd="0" presId="urn:microsoft.com/office/officeart/2005/8/layout/process2"/>
    <dgm:cxn modelId="{6700CF5F-5435-4D8C-993E-AB788B2DCF26}" type="presOf" srcId="{042E27D9-FF6E-43CF-8BE9-E0BF89B7734A}" destId="{A1A7EB95-28D8-4B9F-B655-F5B7B9E95D95}" srcOrd="0" destOrd="0" presId="urn:microsoft.com/office/officeart/2005/8/layout/process2"/>
    <dgm:cxn modelId="{3604BF89-B1E7-4C1A-901E-55EB311A352F}" type="presOf" srcId="{A38564B3-5013-4AD1-B604-372D7BAF656C}" destId="{FE05E467-FF25-47DD-A3C5-00162DA1B6DC}" srcOrd="0" destOrd="0" presId="urn:microsoft.com/office/officeart/2005/8/layout/process2"/>
    <dgm:cxn modelId="{565AC695-00FF-48DE-BE81-F1BC8E8AEBCA}" type="presOf" srcId="{2BDA3282-0FFC-4359-8846-DF027065CEED}" destId="{8AB1061A-7346-4847-9CB8-02C1C506756A}" srcOrd="0" destOrd="0" presId="urn:microsoft.com/office/officeart/2005/8/layout/process2"/>
    <dgm:cxn modelId="{BA049EE7-19D8-46D2-9990-476B7558DB59}" type="presOf" srcId="{C8F1092C-58CE-4119-9F10-E9E6C25F5919}" destId="{A9F73E7A-84DB-4226-859A-5EF349DEDF53}" srcOrd="0" destOrd="0" presId="urn:microsoft.com/office/officeart/2005/8/layout/process2"/>
    <dgm:cxn modelId="{01025420-A39A-4F36-AA3D-04CB6AF1C469}" type="presOf" srcId="{7B310CC0-1066-4202-86B4-4520271A7AD1}" destId="{F385E19C-3549-411C-87C8-3C888534928B}" srcOrd="0" destOrd="0" presId="urn:microsoft.com/office/officeart/2005/8/layout/process2"/>
    <dgm:cxn modelId="{1BBF1836-4BF4-428B-98D2-276BD465ADB4}" type="presOf" srcId="{2BDA3282-0FFC-4359-8846-DF027065CEED}" destId="{9F36692D-7292-40B0-97A1-08C931E42F8D}" srcOrd="1" destOrd="0" presId="urn:microsoft.com/office/officeart/2005/8/layout/process2"/>
    <dgm:cxn modelId="{43ECC645-3B95-49D4-9C7D-A7936F12C26C}" srcId="{8CE9706D-7A77-433F-AC9E-B759E3353765}" destId="{A38564B3-5013-4AD1-B604-372D7BAF656C}" srcOrd="3" destOrd="0" parTransId="{5D43F5FF-0D04-48D1-9D94-BB0CA2960C68}" sibTransId="{457EDFE4-8798-4A2B-A949-38E7142ED305}"/>
    <dgm:cxn modelId="{77578019-4A04-4EAF-ACF2-B9B7ACBED400}" type="presParOf" srcId="{B9EFA0D6-1C28-4138-903C-4799FEB6A3E2}" destId="{6194B777-97AC-4975-9EFB-DEABF8B381D1}" srcOrd="0" destOrd="0" presId="urn:microsoft.com/office/officeart/2005/8/layout/process2"/>
    <dgm:cxn modelId="{CC65FA1F-3A56-49ED-9270-14F404E18C8F}" type="presParOf" srcId="{B9EFA0D6-1C28-4138-903C-4799FEB6A3E2}" destId="{A1A7EB95-28D8-4B9F-B655-F5B7B9E95D95}" srcOrd="1" destOrd="0" presId="urn:microsoft.com/office/officeart/2005/8/layout/process2"/>
    <dgm:cxn modelId="{9497E995-50D7-40A9-97D7-2E86BE66510D}" type="presParOf" srcId="{A1A7EB95-28D8-4B9F-B655-F5B7B9E95D95}" destId="{4774C799-CEA8-4A8B-B8F6-BD9F43DFED7D}" srcOrd="0" destOrd="0" presId="urn:microsoft.com/office/officeart/2005/8/layout/process2"/>
    <dgm:cxn modelId="{89425BAD-5C86-4F33-A283-6F3BFA58BAFF}" type="presParOf" srcId="{B9EFA0D6-1C28-4138-903C-4799FEB6A3E2}" destId="{A9F73E7A-84DB-4226-859A-5EF349DEDF53}" srcOrd="2" destOrd="0" presId="urn:microsoft.com/office/officeart/2005/8/layout/process2"/>
    <dgm:cxn modelId="{011ACBF7-FE4C-4DC6-A8E9-8E8343C731E8}" type="presParOf" srcId="{B9EFA0D6-1C28-4138-903C-4799FEB6A3E2}" destId="{F385E19C-3549-411C-87C8-3C888534928B}" srcOrd="3" destOrd="0" presId="urn:microsoft.com/office/officeart/2005/8/layout/process2"/>
    <dgm:cxn modelId="{6185FC72-F6B7-4EEB-82C1-85108470D634}" type="presParOf" srcId="{F385E19C-3549-411C-87C8-3C888534928B}" destId="{BCB2BD29-4074-4B13-A9B9-1F6EAB22EC80}" srcOrd="0" destOrd="0" presId="urn:microsoft.com/office/officeart/2005/8/layout/process2"/>
    <dgm:cxn modelId="{EFD22CB1-C06E-4137-AEBB-CE197C9CC5B2}" type="presParOf" srcId="{B9EFA0D6-1C28-4138-903C-4799FEB6A3E2}" destId="{DCD9A810-C2FD-455E-BA62-5670CFE808B1}" srcOrd="4" destOrd="0" presId="urn:microsoft.com/office/officeart/2005/8/layout/process2"/>
    <dgm:cxn modelId="{A1FF6744-CAB6-4932-8E93-879E1BA88DDC}" type="presParOf" srcId="{B9EFA0D6-1C28-4138-903C-4799FEB6A3E2}" destId="{8AB1061A-7346-4847-9CB8-02C1C506756A}" srcOrd="5" destOrd="0" presId="urn:microsoft.com/office/officeart/2005/8/layout/process2"/>
    <dgm:cxn modelId="{5EAA2333-90AC-469C-8786-DE789E13CA67}" type="presParOf" srcId="{8AB1061A-7346-4847-9CB8-02C1C506756A}" destId="{9F36692D-7292-40B0-97A1-08C931E42F8D}" srcOrd="0" destOrd="0" presId="urn:microsoft.com/office/officeart/2005/8/layout/process2"/>
    <dgm:cxn modelId="{494D4848-2A1F-479B-8F51-D2A8A16B361A}" type="presParOf" srcId="{B9EFA0D6-1C28-4138-903C-4799FEB6A3E2}" destId="{FE05E467-FF25-47DD-A3C5-00162DA1B6DC}" srcOrd="6" destOrd="0" presId="urn:microsoft.com/office/officeart/2005/8/layout/process2"/>
  </dgm:cxnLst>
  <dgm:bg/>
  <dgm:whole>
    <a:ln w="28575">
      <a:noFill/>
    </a:ln>
  </dgm:whole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CE9706D-7A77-433F-AC9E-B759E3353765}" type="doc">
      <dgm:prSet loTypeId="urn:microsoft.com/office/officeart/2005/8/layout/process2" loCatId="process" qsTypeId="urn:microsoft.com/office/officeart/2005/8/quickstyle/simple1" qsCatId="simple" csTypeId="urn:microsoft.com/office/officeart/2005/8/colors/accent0_3" csCatId="mainScheme" phldr="1"/>
      <dgm:spPr/>
    </dgm:pt>
    <dgm:pt modelId="{C9115E76-F2CC-4B07-8B42-B4A453945F17}">
      <dgm:prSet phldrT="[Text]"/>
      <dgm:spPr/>
      <dgm:t>
        <a:bodyPr/>
        <a:lstStyle/>
        <a:p>
          <a:r>
            <a:rPr lang="fr-FR" dirty="0" err="1"/>
            <a:t>Constraints</a:t>
          </a:r>
          <a:r>
            <a:rPr lang="fr-FR" dirty="0"/>
            <a:t> setup</a:t>
          </a:r>
          <a:endParaRPr lang="en-US" dirty="0"/>
        </a:p>
      </dgm:t>
    </dgm:pt>
    <dgm:pt modelId="{6A25B7D4-24E1-4E7E-A788-69D167E5FC72}" type="parTrans" cxnId="{388C17ED-8056-4020-A720-9AAA8CE3C542}">
      <dgm:prSet/>
      <dgm:spPr/>
      <dgm:t>
        <a:bodyPr/>
        <a:lstStyle/>
        <a:p>
          <a:endParaRPr lang="en-US"/>
        </a:p>
      </dgm:t>
    </dgm:pt>
    <dgm:pt modelId="{042E27D9-FF6E-43CF-8BE9-E0BF89B7734A}" type="sibTrans" cxnId="{388C17ED-8056-4020-A720-9AAA8CE3C542}">
      <dgm:prSet/>
      <dgm:spPr/>
      <dgm:t>
        <a:bodyPr/>
        <a:lstStyle/>
        <a:p>
          <a:endParaRPr lang="en-US"/>
        </a:p>
      </dgm:t>
    </dgm:pt>
    <dgm:pt modelId="{C8F1092C-58CE-4119-9F10-E9E6C25F5919}">
      <dgm:prSet phldrT="[Text]"/>
      <dgm:spPr/>
      <dgm:t>
        <a:bodyPr/>
        <a:lstStyle/>
        <a:p>
          <a:r>
            <a:rPr lang="fr-FR" dirty="0"/>
            <a:t>False </a:t>
          </a:r>
          <a:r>
            <a:rPr lang="fr-FR" dirty="0" err="1"/>
            <a:t>Paths</a:t>
          </a:r>
          <a:r>
            <a:rPr lang="fr-FR" dirty="0"/>
            <a:t> Eviction</a:t>
          </a:r>
          <a:endParaRPr lang="en-US" dirty="0"/>
        </a:p>
      </dgm:t>
    </dgm:pt>
    <dgm:pt modelId="{39D65595-6D52-4D14-BE03-D99D4AE0BDD3}" type="parTrans" cxnId="{D84718AF-60E8-4285-AA25-2E25DC0CFD90}">
      <dgm:prSet/>
      <dgm:spPr/>
      <dgm:t>
        <a:bodyPr/>
        <a:lstStyle/>
        <a:p>
          <a:endParaRPr lang="en-US"/>
        </a:p>
      </dgm:t>
    </dgm:pt>
    <dgm:pt modelId="{7B310CC0-1066-4202-86B4-4520271A7AD1}" type="sibTrans" cxnId="{D84718AF-60E8-4285-AA25-2E25DC0CFD90}">
      <dgm:prSet/>
      <dgm:spPr/>
      <dgm:t>
        <a:bodyPr/>
        <a:lstStyle/>
        <a:p>
          <a:endParaRPr lang="en-US"/>
        </a:p>
      </dgm:t>
    </dgm:pt>
    <dgm:pt modelId="{92211E50-A3B6-40F3-AE10-EEAA627E4922}">
      <dgm:prSet phldrT="[Text]"/>
      <dgm:spPr/>
      <dgm:t>
        <a:bodyPr/>
        <a:lstStyle/>
        <a:p>
          <a:r>
            <a:rPr lang="fr-FR" dirty="0"/>
            <a:t>CDC </a:t>
          </a:r>
          <a:r>
            <a:rPr lang="fr-FR" dirty="0" err="1"/>
            <a:t>Analysis</a:t>
          </a:r>
          <a:endParaRPr lang="en-US" dirty="0"/>
        </a:p>
      </dgm:t>
    </dgm:pt>
    <dgm:pt modelId="{71CF7809-2AA3-4E4A-BF9F-F04B1D2A5D5B}" type="parTrans" cxnId="{44095988-D316-4DC0-90E3-C01FDF2252C6}">
      <dgm:prSet/>
      <dgm:spPr/>
      <dgm:t>
        <a:bodyPr/>
        <a:lstStyle/>
        <a:p>
          <a:endParaRPr lang="en-US"/>
        </a:p>
      </dgm:t>
    </dgm:pt>
    <dgm:pt modelId="{2BDA3282-0FFC-4359-8846-DF027065CEED}" type="sibTrans" cxnId="{44095988-D316-4DC0-90E3-C01FDF2252C6}">
      <dgm:prSet/>
      <dgm:spPr/>
      <dgm:t>
        <a:bodyPr/>
        <a:lstStyle/>
        <a:p>
          <a:endParaRPr lang="en-US"/>
        </a:p>
      </dgm:t>
    </dgm:pt>
    <dgm:pt modelId="{A38564B3-5013-4AD1-B604-372D7BAF656C}">
      <dgm:prSet phldrT="[Text]"/>
      <dgm:spPr/>
      <dgm:t>
        <a:bodyPr/>
        <a:lstStyle/>
        <a:p>
          <a:r>
            <a:rPr lang="fr-FR" dirty="0" err="1"/>
            <a:t>Coverage</a:t>
          </a:r>
          <a:r>
            <a:rPr lang="fr-FR" dirty="0"/>
            <a:t> : 100%</a:t>
          </a:r>
          <a:endParaRPr lang="en-US" dirty="0"/>
        </a:p>
      </dgm:t>
    </dgm:pt>
    <dgm:pt modelId="{5D43F5FF-0D04-48D1-9D94-BB0CA2960C68}" type="parTrans" cxnId="{43ECC645-3B95-49D4-9C7D-A7936F12C26C}">
      <dgm:prSet/>
      <dgm:spPr/>
      <dgm:t>
        <a:bodyPr/>
        <a:lstStyle/>
        <a:p>
          <a:endParaRPr lang="en-US"/>
        </a:p>
      </dgm:t>
    </dgm:pt>
    <dgm:pt modelId="{457EDFE4-8798-4A2B-A949-38E7142ED305}" type="sibTrans" cxnId="{43ECC645-3B95-49D4-9C7D-A7936F12C26C}">
      <dgm:prSet/>
      <dgm:spPr/>
      <dgm:t>
        <a:bodyPr/>
        <a:lstStyle/>
        <a:p>
          <a:endParaRPr lang="en-US"/>
        </a:p>
      </dgm:t>
    </dgm:pt>
    <dgm:pt modelId="{B9EFA0D6-1C28-4138-903C-4799FEB6A3E2}" type="pres">
      <dgm:prSet presAssocID="{8CE9706D-7A77-433F-AC9E-B759E3353765}" presName="linearFlow" presStyleCnt="0">
        <dgm:presLayoutVars>
          <dgm:resizeHandles val="exact"/>
        </dgm:presLayoutVars>
      </dgm:prSet>
      <dgm:spPr/>
    </dgm:pt>
    <dgm:pt modelId="{6194B777-97AC-4975-9EFB-DEABF8B381D1}" type="pres">
      <dgm:prSet presAssocID="{C9115E76-F2CC-4B07-8B42-B4A453945F17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A7EB95-28D8-4B9F-B655-F5B7B9E95D95}" type="pres">
      <dgm:prSet presAssocID="{042E27D9-FF6E-43CF-8BE9-E0BF89B7734A}" presName="sibTrans" presStyleLbl="sibTrans2D1" presStyleIdx="0" presStyleCnt="3"/>
      <dgm:spPr/>
      <dgm:t>
        <a:bodyPr/>
        <a:lstStyle/>
        <a:p>
          <a:endParaRPr lang="en-US"/>
        </a:p>
      </dgm:t>
    </dgm:pt>
    <dgm:pt modelId="{4774C799-CEA8-4A8B-B8F6-BD9F43DFED7D}" type="pres">
      <dgm:prSet presAssocID="{042E27D9-FF6E-43CF-8BE9-E0BF89B7734A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A9F73E7A-84DB-4226-859A-5EF349DEDF53}" type="pres">
      <dgm:prSet presAssocID="{C8F1092C-58CE-4119-9F10-E9E6C25F5919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85E19C-3549-411C-87C8-3C888534928B}" type="pres">
      <dgm:prSet presAssocID="{7B310CC0-1066-4202-86B4-4520271A7AD1}" presName="sibTrans" presStyleLbl="sibTrans2D1" presStyleIdx="1" presStyleCnt="3"/>
      <dgm:spPr/>
      <dgm:t>
        <a:bodyPr/>
        <a:lstStyle/>
        <a:p>
          <a:endParaRPr lang="en-US"/>
        </a:p>
      </dgm:t>
    </dgm:pt>
    <dgm:pt modelId="{BCB2BD29-4074-4B13-A9B9-1F6EAB22EC80}" type="pres">
      <dgm:prSet presAssocID="{7B310CC0-1066-4202-86B4-4520271A7AD1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DCD9A810-C2FD-455E-BA62-5670CFE808B1}" type="pres">
      <dgm:prSet presAssocID="{92211E50-A3B6-40F3-AE10-EEAA627E492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B1061A-7346-4847-9CB8-02C1C506756A}" type="pres">
      <dgm:prSet presAssocID="{2BDA3282-0FFC-4359-8846-DF027065CEED}" presName="sibTrans" presStyleLbl="sibTrans2D1" presStyleIdx="2" presStyleCnt="3"/>
      <dgm:spPr/>
      <dgm:t>
        <a:bodyPr/>
        <a:lstStyle/>
        <a:p>
          <a:endParaRPr lang="en-US"/>
        </a:p>
      </dgm:t>
    </dgm:pt>
    <dgm:pt modelId="{9F36692D-7292-40B0-97A1-08C931E42F8D}" type="pres">
      <dgm:prSet presAssocID="{2BDA3282-0FFC-4359-8846-DF027065CEED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FE05E467-FF25-47DD-A3C5-00162DA1B6DC}" type="pres">
      <dgm:prSet presAssocID="{A38564B3-5013-4AD1-B604-372D7BAF656C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88C17ED-8056-4020-A720-9AAA8CE3C542}" srcId="{8CE9706D-7A77-433F-AC9E-B759E3353765}" destId="{C9115E76-F2CC-4B07-8B42-B4A453945F17}" srcOrd="0" destOrd="0" parTransId="{6A25B7D4-24E1-4E7E-A788-69D167E5FC72}" sibTransId="{042E27D9-FF6E-43CF-8BE9-E0BF89B7734A}"/>
    <dgm:cxn modelId="{4B39ED21-393F-41E5-B042-0E8B1A049129}" type="presOf" srcId="{042E27D9-FF6E-43CF-8BE9-E0BF89B7734A}" destId="{4774C799-CEA8-4A8B-B8F6-BD9F43DFED7D}" srcOrd="1" destOrd="0" presId="urn:microsoft.com/office/officeart/2005/8/layout/process2"/>
    <dgm:cxn modelId="{44095988-D316-4DC0-90E3-C01FDF2252C6}" srcId="{8CE9706D-7A77-433F-AC9E-B759E3353765}" destId="{92211E50-A3B6-40F3-AE10-EEAA627E4922}" srcOrd="2" destOrd="0" parTransId="{71CF7809-2AA3-4E4A-BF9F-F04B1D2A5D5B}" sibTransId="{2BDA3282-0FFC-4359-8846-DF027065CEED}"/>
    <dgm:cxn modelId="{DCA84046-A570-4EC2-97E7-597622D07923}" type="presOf" srcId="{7B310CC0-1066-4202-86B4-4520271A7AD1}" destId="{BCB2BD29-4074-4B13-A9B9-1F6EAB22EC80}" srcOrd="1" destOrd="0" presId="urn:microsoft.com/office/officeart/2005/8/layout/process2"/>
    <dgm:cxn modelId="{D84718AF-60E8-4285-AA25-2E25DC0CFD90}" srcId="{8CE9706D-7A77-433F-AC9E-B759E3353765}" destId="{C8F1092C-58CE-4119-9F10-E9E6C25F5919}" srcOrd="1" destOrd="0" parTransId="{39D65595-6D52-4D14-BE03-D99D4AE0BDD3}" sibTransId="{7B310CC0-1066-4202-86B4-4520271A7AD1}"/>
    <dgm:cxn modelId="{08765651-41A9-44B7-84E5-FDDDDBECD4DD}" type="presOf" srcId="{C9115E76-F2CC-4B07-8B42-B4A453945F17}" destId="{6194B777-97AC-4975-9EFB-DEABF8B381D1}" srcOrd="0" destOrd="0" presId="urn:microsoft.com/office/officeart/2005/8/layout/process2"/>
    <dgm:cxn modelId="{6CD259DB-5EA8-4E8A-A15E-4CD07E90C068}" type="presOf" srcId="{92211E50-A3B6-40F3-AE10-EEAA627E4922}" destId="{DCD9A810-C2FD-455E-BA62-5670CFE808B1}" srcOrd="0" destOrd="0" presId="urn:microsoft.com/office/officeart/2005/8/layout/process2"/>
    <dgm:cxn modelId="{9ABB17A1-6C7B-45BB-B173-D0DCB1A15EF6}" type="presOf" srcId="{8CE9706D-7A77-433F-AC9E-B759E3353765}" destId="{B9EFA0D6-1C28-4138-903C-4799FEB6A3E2}" srcOrd="0" destOrd="0" presId="urn:microsoft.com/office/officeart/2005/8/layout/process2"/>
    <dgm:cxn modelId="{6700CF5F-5435-4D8C-993E-AB788B2DCF26}" type="presOf" srcId="{042E27D9-FF6E-43CF-8BE9-E0BF89B7734A}" destId="{A1A7EB95-28D8-4B9F-B655-F5B7B9E95D95}" srcOrd="0" destOrd="0" presId="urn:microsoft.com/office/officeart/2005/8/layout/process2"/>
    <dgm:cxn modelId="{3604BF89-B1E7-4C1A-901E-55EB311A352F}" type="presOf" srcId="{A38564B3-5013-4AD1-B604-372D7BAF656C}" destId="{FE05E467-FF25-47DD-A3C5-00162DA1B6DC}" srcOrd="0" destOrd="0" presId="urn:microsoft.com/office/officeart/2005/8/layout/process2"/>
    <dgm:cxn modelId="{565AC695-00FF-48DE-BE81-F1BC8E8AEBCA}" type="presOf" srcId="{2BDA3282-0FFC-4359-8846-DF027065CEED}" destId="{8AB1061A-7346-4847-9CB8-02C1C506756A}" srcOrd="0" destOrd="0" presId="urn:microsoft.com/office/officeart/2005/8/layout/process2"/>
    <dgm:cxn modelId="{BA049EE7-19D8-46D2-9990-476B7558DB59}" type="presOf" srcId="{C8F1092C-58CE-4119-9F10-E9E6C25F5919}" destId="{A9F73E7A-84DB-4226-859A-5EF349DEDF53}" srcOrd="0" destOrd="0" presId="urn:microsoft.com/office/officeart/2005/8/layout/process2"/>
    <dgm:cxn modelId="{01025420-A39A-4F36-AA3D-04CB6AF1C469}" type="presOf" srcId="{7B310CC0-1066-4202-86B4-4520271A7AD1}" destId="{F385E19C-3549-411C-87C8-3C888534928B}" srcOrd="0" destOrd="0" presId="urn:microsoft.com/office/officeart/2005/8/layout/process2"/>
    <dgm:cxn modelId="{1BBF1836-4BF4-428B-98D2-276BD465ADB4}" type="presOf" srcId="{2BDA3282-0FFC-4359-8846-DF027065CEED}" destId="{9F36692D-7292-40B0-97A1-08C931E42F8D}" srcOrd="1" destOrd="0" presId="urn:microsoft.com/office/officeart/2005/8/layout/process2"/>
    <dgm:cxn modelId="{43ECC645-3B95-49D4-9C7D-A7936F12C26C}" srcId="{8CE9706D-7A77-433F-AC9E-B759E3353765}" destId="{A38564B3-5013-4AD1-B604-372D7BAF656C}" srcOrd="3" destOrd="0" parTransId="{5D43F5FF-0D04-48D1-9D94-BB0CA2960C68}" sibTransId="{457EDFE4-8798-4A2B-A949-38E7142ED305}"/>
    <dgm:cxn modelId="{77578019-4A04-4EAF-ACF2-B9B7ACBED400}" type="presParOf" srcId="{B9EFA0D6-1C28-4138-903C-4799FEB6A3E2}" destId="{6194B777-97AC-4975-9EFB-DEABF8B381D1}" srcOrd="0" destOrd="0" presId="urn:microsoft.com/office/officeart/2005/8/layout/process2"/>
    <dgm:cxn modelId="{CC65FA1F-3A56-49ED-9270-14F404E18C8F}" type="presParOf" srcId="{B9EFA0D6-1C28-4138-903C-4799FEB6A3E2}" destId="{A1A7EB95-28D8-4B9F-B655-F5B7B9E95D95}" srcOrd="1" destOrd="0" presId="urn:microsoft.com/office/officeart/2005/8/layout/process2"/>
    <dgm:cxn modelId="{9497E995-50D7-40A9-97D7-2E86BE66510D}" type="presParOf" srcId="{A1A7EB95-28D8-4B9F-B655-F5B7B9E95D95}" destId="{4774C799-CEA8-4A8B-B8F6-BD9F43DFED7D}" srcOrd="0" destOrd="0" presId="urn:microsoft.com/office/officeart/2005/8/layout/process2"/>
    <dgm:cxn modelId="{89425BAD-5C86-4F33-A283-6F3BFA58BAFF}" type="presParOf" srcId="{B9EFA0D6-1C28-4138-903C-4799FEB6A3E2}" destId="{A9F73E7A-84DB-4226-859A-5EF349DEDF53}" srcOrd="2" destOrd="0" presId="urn:microsoft.com/office/officeart/2005/8/layout/process2"/>
    <dgm:cxn modelId="{011ACBF7-FE4C-4DC6-A8E9-8E8343C731E8}" type="presParOf" srcId="{B9EFA0D6-1C28-4138-903C-4799FEB6A3E2}" destId="{F385E19C-3549-411C-87C8-3C888534928B}" srcOrd="3" destOrd="0" presId="urn:microsoft.com/office/officeart/2005/8/layout/process2"/>
    <dgm:cxn modelId="{6185FC72-F6B7-4EEB-82C1-85108470D634}" type="presParOf" srcId="{F385E19C-3549-411C-87C8-3C888534928B}" destId="{BCB2BD29-4074-4B13-A9B9-1F6EAB22EC80}" srcOrd="0" destOrd="0" presId="urn:microsoft.com/office/officeart/2005/8/layout/process2"/>
    <dgm:cxn modelId="{EFD22CB1-C06E-4137-AEBB-CE197C9CC5B2}" type="presParOf" srcId="{B9EFA0D6-1C28-4138-903C-4799FEB6A3E2}" destId="{DCD9A810-C2FD-455E-BA62-5670CFE808B1}" srcOrd="4" destOrd="0" presId="urn:microsoft.com/office/officeart/2005/8/layout/process2"/>
    <dgm:cxn modelId="{A1FF6744-CAB6-4932-8E93-879E1BA88DDC}" type="presParOf" srcId="{B9EFA0D6-1C28-4138-903C-4799FEB6A3E2}" destId="{8AB1061A-7346-4847-9CB8-02C1C506756A}" srcOrd="5" destOrd="0" presId="urn:microsoft.com/office/officeart/2005/8/layout/process2"/>
    <dgm:cxn modelId="{5EAA2333-90AC-469C-8786-DE789E13CA67}" type="presParOf" srcId="{8AB1061A-7346-4847-9CB8-02C1C506756A}" destId="{9F36692D-7292-40B0-97A1-08C931E42F8D}" srcOrd="0" destOrd="0" presId="urn:microsoft.com/office/officeart/2005/8/layout/process2"/>
    <dgm:cxn modelId="{494D4848-2A1F-479B-8F51-D2A8A16B361A}" type="presParOf" srcId="{B9EFA0D6-1C28-4138-903C-4799FEB6A3E2}" destId="{FE05E467-FF25-47DD-A3C5-00162DA1B6DC}" srcOrd="6" destOrd="0" presId="urn:microsoft.com/office/officeart/2005/8/layout/process2"/>
  </dgm:cxnLst>
  <dgm:bg/>
  <dgm:whole>
    <a:ln w="28575"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B765DB2-8464-4B97-B507-774DD9E810C6}" type="doc">
      <dgm:prSet loTypeId="urn:microsoft.com/office/officeart/2005/8/layout/process3" loCatId="process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endParaRPr lang="en-US"/>
        </a:p>
      </dgm:t>
    </dgm:pt>
    <dgm:pt modelId="{7225FDD3-E4E3-4170-A797-96C20A437157}">
      <dgm:prSet phldrT="[Text]" custT="1"/>
      <dgm:spPr>
        <a:solidFill>
          <a:schemeClr val="accent2">
            <a:lumMod val="75000"/>
          </a:schemeClr>
        </a:solidFill>
      </dgm:spPr>
      <dgm:t>
        <a:bodyPr/>
        <a:lstStyle/>
        <a:p>
          <a:pPr algn="l"/>
          <a:r>
            <a:rPr lang="en-US" sz="1600" noProof="0" dirty="0" smtClean="0"/>
            <a:t>Increasing complexity of circuits</a:t>
          </a:r>
          <a:endParaRPr lang="en-US" sz="1600" noProof="0" dirty="0"/>
        </a:p>
      </dgm:t>
    </dgm:pt>
    <dgm:pt modelId="{A8594783-DB83-4AC7-B2B7-8B1A589E87B3}" type="parTrans" cxnId="{5265612F-5672-4E0D-B461-2CF90C8B2AA8}">
      <dgm:prSet/>
      <dgm:spPr/>
      <dgm:t>
        <a:bodyPr/>
        <a:lstStyle/>
        <a:p>
          <a:pPr algn="l"/>
          <a:endParaRPr lang="en-US" sz="2000" noProof="0" dirty="0">
            <a:solidFill>
              <a:schemeClr val="tx2">
                <a:lumMod val="90000"/>
                <a:lumOff val="10000"/>
              </a:schemeClr>
            </a:solidFill>
          </a:endParaRPr>
        </a:p>
      </dgm:t>
    </dgm:pt>
    <dgm:pt modelId="{12D48668-E97C-4CB8-BED1-6133EA9E2599}" type="sibTrans" cxnId="{5265612F-5672-4E0D-B461-2CF90C8B2AA8}">
      <dgm:prSet custT="1"/>
      <dgm:spPr>
        <a:solidFill>
          <a:srgbClr val="90989E"/>
        </a:solidFill>
      </dgm:spPr>
      <dgm:t>
        <a:bodyPr/>
        <a:lstStyle/>
        <a:p>
          <a:pPr algn="l"/>
          <a:endParaRPr lang="en-US" sz="2400" noProof="0" dirty="0">
            <a:solidFill>
              <a:schemeClr val="tx2">
                <a:lumMod val="90000"/>
                <a:lumOff val="10000"/>
              </a:schemeClr>
            </a:solidFill>
          </a:endParaRPr>
        </a:p>
      </dgm:t>
    </dgm:pt>
    <dgm:pt modelId="{38DE2941-4DDC-4FAD-A3F2-C1EDCFB1CA17}">
      <dgm:prSet phldrT="[Text]" custT="1"/>
      <dgm:spPr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pPr algn="l"/>
          <a:r>
            <a:rPr lang="en-US" sz="1600" noProof="0" smtClean="0"/>
            <a:t>Multi-CPUs Sub-systems</a:t>
          </a:r>
          <a:endParaRPr lang="en-US" sz="1600" noProof="0" dirty="0"/>
        </a:p>
      </dgm:t>
    </dgm:pt>
    <dgm:pt modelId="{FEAE8F68-06C5-491E-A640-2AC6B49F4A7F}" type="parTrans" cxnId="{3469E7D6-CCB3-4B68-B6B2-EACF0B06B439}">
      <dgm:prSet/>
      <dgm:spPr/>
      <dgm:t>
        <a:bodyPr/>
        <a:lstStyle/>
        <a:p>
          <a:pPr algn="l"/>
          <a:endParaRPr lang="en-US" sz="2000" noProof="0" dirty="0">
            <a:solidFill>
              <a:schemeClr val="tx2">
                <a:lumMod val="90000"/>
                <a:lumOff val="10000"/>
              </a:schemeClr>
            </a:solidFill>
          </a:endParaRPr>
        </a:p>
      </dgm:t>
    </dgm:pt>
    <dgm:pt modelId="{1298E95E-E01A-4E4D-8AEE-72E91739670A}" type="sibTrans" cxnId="{3469E7D6-CCB3-4B68-B6B2-EACF0B06B439}">
      <dgm:prSet/>
      <dgm:spPr/>
      <dgm:t>
        <a:bodyPr/>
        <a:lstStyle/>
        <a:p>
          <a:pPr algn="l"/>
          <a:endParaRPr lang="en-US" sz="2000" noProof="0" dirty="0">
            <a:solidFill>
              <a:schemeClr val="tx2">
                <a:lumMod val="90000"/>
                <a:lumOff val="10000"/>
              </a:schemeClr>
            </a:solidFill>
          </a:endParaRPr>
        </a:p>
      </dgm:t>
    </dgm:pt>
    <dgm:pt modelId="{D851E6BD-A1AA-48D5-B22E-EE866EF35D0D}">
      <dgm:prSet phldrT="[Text]" custT="1"/>
      <dgm:spPr>
        <a:solidFill>
          <a:schemeClr val="accent2"/>
        </a:solidFill>
      </dgm:spPr>
      <dgm:t>
        <a:bodyPr/>
        <a:lstStyle/>
        <a:p>
          <a:pPr algn="l"/>
          <a:r>
            <a:rPr lang="en-US" sz="1600" noProof="0" smtClean="0"/>
            <a:t>Increased clock domains and their interactions with multiple modes</a:t>
          </a:r>
          <a:endParaRPr lang="en-US" sz="1600" noProof="0" dirty="0"/>
        </a:p>
      </dgm:t>
    </dgm:pt>
    <dgm:pt modelId="{5F6DD262-D002-4D53-83CF-64D571D17E3B}" type="parTrans" cxnId="{B2013F0D-71B5-4192-8FF4-B98B2F3BD77A}">
      <dgm:prSet/>
      <dgm:spPr/>
      <dgm:t>
        <a:bodyPr/>
        <a:lstStyle/>
        <a:p>
          <a:pPr algn="l"/>
          <a:endParaRPr lang="en-US" sz="2000" noProof="0" dirty="0">
            <a:solidFill>
              <a:schemeClr val="tx2">
                <a:lumMod val="90000"/>
                <a:lumOff val="10000"/>
              </a:schemeClr>
            </a:solidFill>
          </a:endParaRPr>
        </a:p>
      </dgm:t>
    </dgm:pt>
    <dgm:pt modelId="{FDEB6532-E61B-4914-BECD-4B77641B5883}" type="sibTrans" cxnId="{B2013F0D-71B5-4192-8FF4-B98B2F3BD77A}">
      <dgm:prSet custT="1"/>
      <dgm:spPr>
        <a:solidFill>
          <a:srgbClr val="90989E"/>
        </a:solidFill>
      </dgm:spPr>
      <dgm:t>
        <a:bodyPr/>
        <a:lstStyle/>
        <a:p>
          <a:pPr algn="l"/>
          <a:endParaRPr lang="en-US" sz="2400" noProof="0" dirty="0">
            <a:solidFill>
              <a:schemeClr val="tx2">
                <a:lumMod val="90000"/>
                <a:lumOff val="10000"/>
              </a:schemeClr>
            </a:solidFill>
          </a:endParaRPr>
        </a:p>
      </dgm:t>
    </dgm:pt>
    <dgm:pt modelId="{81C64F46-D56D-46D4-AC3F-E4FC32EC3808}">
      <dgm:prSet phldrT="[Text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pPr algn="l"/>
          <a:r>
            <a:rPr lang="en-US" sz="1600" noProof="0" dirty="0" smtClean="0">
              <a:ln/>
            </a:rPr>
            <a:t>Only the CDC paths of main modes are analyzed</a:t>
          </a:r>
          <a:endParaRPr lang="en-US" sz="1600" noProof="0" dirty="0">
            <a:ln/>
          </a:endParaRPr>
        </a:p>
      </dgm:t>
    </dgm:pt>
    <dgm:pt modelId="{E9C40798-FC83-42F9-A28E-4DEDE2413FC4}" type="parTrans" cxnId="{ABA61602-6E2E-4D0C-B10B-4D33E8DF4643}">
      <dgm:prSet/>
      <dgm:spPr/>
      <dgm:t>
        <a:bodyPr/>
        <a:lstStyle/>
        <a:p>
          <a:pPr algn="l"/>
          <a:endParaRPr lang="en-US" sz="2000" noProof="0" dirty="0">
            <a:solidFill>
              <a:schemeClr val="tx2">
                <a:lumMod val="90000"/>
                <a:lumOff val="10000"/>
              </a:schemeClr>
            </a:solidFill>
          </a:endParaRPr>
        </a:p>
      </dgm:t>
    </dgm:pt>
    <dgm:pt modelId="{6805A78B-E05D-49DE-AEE0-6B06054D55AA}" type="sibTrans" cxnId="{ABA61602-6E2E-4D0C-B10B-4D33E8DF4643}">
      <dgm:prSet/>
      <dgm:spPr/>
      <dgm:t>
        <a:bodyPr/>
        <a:lstStyle/>
        <a:p>
          <a:pPr algn="l"/>
          <a:endParaRPr lang="en-US" sz="2000" noProof="0" dirty="0">
            <a:solidFill>
              <a:schemeClr val="tx2">
                <a:lumMod val="90000"/>
                <a:lumOff val="10000"/>
              </a:schemeClr>
            </a:solidFill>
          </a:endParaRPr>
        </a:p>
      </dgm:t>
    </dgm:pt>
    <dgm:pt modelId="{225A2C33-343D-4E4B-9073-F59C1D943268}">
      <dgm:prSet phldrT="[Text]" custT="1"/>
      <dgm:spPr>
        <a:ln>
          <a:solidFill>
            <a:schemeClr val="accent2">
              <a:lumMod val="60000"/>
              <a:lumOff val="40000"/>
            </a:schemeClr>
          </a:solidFill>
        </a:ln>
      </dgm:spPr>
      <dgm:t>
        <a:bodyPr/>
        <a:lstStyle/>
        <a:p>
          <a:pPr algn="l"/>
          <a:r>
            <a:rPr lang="en-US" sz="1600" noProof="0" smtClean="0"/>
            <a:t>Deteriorated Quality of Result</a:t>
          </a:r>
          <a:endParaRPr lang="en-US" sz="1600" noProof="0" dirty="0"/>
        </a:p>
      </dgm:t>
    </dgm:pt>
    <dgm:pt modelId="{DE50B114-51CE-4B57-A466-C91C80987369}" type="parTrans" cxnId="{5AB939A5-75DC-4B17-AFA0-E6AD684F743C}">
      <dgm:prSet/>
      <dgm:spPr/>
      <dgm:t>
        <a:bodyPr/>
        <a:lstStyle/>
        <a:p>
          <a:pPr algn="l"/>
          <a:endParaRPr lang="en-US" sz="2000" noProof="0" dirty="0">
            <a:solidFill>
              <a:schemeClr val="tx2">
                <a:lumMod val="90000"/>
                <a:lumOff val="10000"/>
              </a:schemeClr>
            </a:solidFill>
          </a:endParaRPr>
        </a:p>
      </dgm:t>
    </dgm:pt>
    <dgm:pt modelId="{E116785E-65AB-4539-BD5B-A10B21D2451E}" type="sibTrans" cxnId="{5AB939A5-75DC-4B17-AFA0-E6AD684F743C}">
      <dgm:prSet/>
      <dgm:spPr/>
      <dgm:t>
        <a:bodyPr/>
        <a:lstStyle/>
        <a:p>
          <a:pPr algn="l"/>
          <a:endParaRPr lang="en-US" sz="2000" noProof="0" dirty="0">
            <a:solidFill>
              <a:schemeClr val="tx2">
                <a:lumMod val="90000"/>
                <a:lumOff val="10000"/>
              </a:schemeClr>
            </a:solidFill>
          </a:endParaRPr>
        </a:p>
      </dgm:t>
    </dgm:pt>
    <dgm:pt modelId="{ADA045F1-4654-4147-87A8-39DC7FE6C667}">
      <dgm:prSet phldrT="[Text]" custT="1"/>
      <dgm:spPr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pPr algn="l"/>
          <a:r>
            <a:rPr lang="en-US" sz="1600" noProof="0" smtClean="0"/>
            <a:t>Security &amp; safety controllers</a:t>
          </a:r>
          <a:endParaRPr lang="en-US" sz="1600" noProof="0" dirty="0"/>
        </a:p>
      </dgm:t>
    </dgm:pt>
    <dgm:pt modelId="{31853E35-B5D3-47A0-8CC5-F48DF3E4ED85}" type="parTrans" cxnId="{5F6DDEFC-F9B4-4AE4-B5AE-1C31B8C1173D}">
      <dgm:prSet/>
      <dgm:spPr/>
      <dgm:t>
        <a:bodyPr/>
        <a:lstStyle/>
        <a:p>
          <a:pPr algn="l"/>
          <a:endParaRPr lang="en-US" sz="2000" noProof="0" dirty="0">
            <a:solidFill>
              <a:schemeClr val="tx2">
                <a:lumMod val="90000"/>
                <a:lumOff val="10000"/>
              </a:schemeClr>
            </a:solidFill>
          </a:endParaRPr>
        </a:p>
      </dgm:t>
    </dgm:pt>
    <dgm:pt modelId="{3CEF2962-82CC-4DFE-A5FD-C9FF50B78391}" type="sibTrans" cxnId="{5F6DDEFC-F9B4-4AE4-B5AE-1C31B8C1173D}">
      <dgm:prSet/>
      <dgm:spPr/>
      <dgm:t>
        <a:bodyPr/>
        <a:lstStyle/>
        <a:p>
          <a:pPr algn="l"/>
          <a:endParaRPr lang="en-US" sz="2000" noProof="0" dirty="0">
            <a:solidFill>
              <a:schemeClr val="tx2">
                <a:lumMod val="90000"/>
                <a:lumOff val="10000"/>
              </a:schemeClr>
            </a:solidFill>
          </a:endParaRPr>
        </a:p>
      </dgm:t>
    </dgm:pt>
    <dgm:pt modelId="{2F7FD681-EAF6-43E8-8E22-D13C717B1EE2}">
      <dgm:prSet phldrT="[Text]" custT="1"/>
      <dgm:spPr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pPr algn="l"/>
          <a:r>
            <a:rPr lang="en-US" sz="1600" noProof="0" smtClean="0"/>
            <a:t>Debug logic</a:t>
          </a:r>
          <a:endParaRPr lang="en-US" sz="1600" noProof="0" dirty="0"/>
        </a:p>
      </dgm:t>
    </dgm:pt>
    <dgm:pt modelId="{9BB567F2-BCDC-43EA-A974-55669679F91D}" type="parTrans" cxnId="{796A34AD-91DB-46E5-BC2C-B8B9AA03B120}">
      <dgm:prSet/>
      <dgm:spPr/>
      <dgm:t>
        <a:bodyPr/>
        <a:lstStyle/>
        <a:p>
          <a:pPr algn="l"/>
          <a:endParaRPr lang="en-US" sz="2000" noProof="0" dirty="0">
            <a:solidFill>
              <a:schemeClr val="tx2">
                <a:lumMod val="90000"/>
                <a:lumOff val="10000"/>
              </a:schemeClr>
            </a:solidFill>
          </a:endParaRPr>
        </a:p>
      </dgm:t>
    </dgm:pt>
    <dgm:pt modelId="{90D5E5B0-80D0-44BC-A201-2A260FED3F7E}" type="sibTrans" cxnId="{796A34AD-91DB-46E5-BC2C-B8B9AA03B120}">
      <dgm:prSet/>
      <dgm:spPr/>
      <dgm:t>
        <a:bodyPr/>
        <a:lstStyle/>
        <a:p>
          <a:pPr algn="l"/>
          <a:endParaRPr lang="en-US" sz="2000" noProof="0" dirty="0">
            <a:solidFill>
              <a:schemeClr val="tx2">
                <a:lumMod val="90000"/>
                <a:lumOff val="10000"/>
              </a:schemeClr>
            </a:solidFill>
          </a:endParaRPr>
        </a:p>
      </dgm:t>
    </dgm:pt>
    <dgm:pt modelId="{C2475D79-6AC9-446B-9E02-1B40E1D50F93}">
      <dgm:prSet phldrT="[Text]" custT="1"/>
      <dgm:spPr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pPr algn="l"/>
          <a:r>
            <a:rPr lang="en-US" sz="1600" noProof="0" smtClean="0"/>
            <a:t>DFT</a:t>
          </a:r>
          <a:endParaRPr lang="en-US" sz="1600" noProof="0" dirty="0"/>
        </a:p>
      </dgm:t>
    </dgm:pt>
    <dgm:pt modelId="{B746918E-4B8D-48A4-BBE2-8BA012071C0E}" type="parTrans" cxnId="{6D1EAEF1-D418-486A-9064-E4BC4BF03CD0}">
      <dgm:prSet/>
      <dgm:spPr/>
      <dgm:t>
        <a:bodyPr/>
        <a:lstStyle/>
        <a:p>
          <a:pPr algn="l"/>
          <a:endParaRPr lang="en-US" sz="2000" noProof="0" dirty="0">
            <a:solidFill>
              <a:schemeClr val="tx2">
                <a:lumMod val="90000"/>
                <a:lumOff val="10000"/>
              </a:schemeClr>
            </a:solidFill>
          </a:endParaRPr>
        </a:p>
      </dgm:t>
    </dgm:pt>
    <dgm:pt modelId="{EF05FE8D-1AB6-4C7B-94EB-E708A916E8AC}" type="sibTrans" cxnId="{6D1EAEF1-D418-486A-9064-E4BC4BF03CD0}">
      <dgm:prSet/>
      <dgm:spPr/>
      <dgm:t>
        <a:bodyPr/>
        <a:lstStyle/>
        <a:p>
          <a:pPr algn="l"/>
          <a:endParaRPr lang="en-US" sz="2000" noProof="0" dirty="0">
            <a:solidFill>
              <a:schemeClr val="tx2">
                <a:lumMod val="90000"/>
                <a:lumOff val="10000"/>
              </a:schemeClr>
            </a:solidFill>
          </a:endParaRPr>
        </a:p>
      </dgm:t>
    </dgm:pt>
    <dgm:pt modelId="{1EDAE0C7-EE46-4B02-A898-AA54D251DA2E}">
      <dgm:prSet phldrT="[Text]" custT="1"/>
      <dgm:spPr>
        <a:ln>
          <a:solidFill>
            <a:schemeClr val="accent2">
              <a:lumMod val="60000"/>
              <a:lumOff val="40000"/>
            </a:schemeClr>
          </a:solidFill>
        </a:ln>
      </dgm:spPr>
      <dgm:t>
        <a:bodyPr/>
        <a:lstStyle/>
        <a:p>
          <a:pPr algn="l"/>
          <a:r>
            <a:rPr lang="en-US" sz="1600" noProof="0" smtClean="0"/>
            <a:t>Lower CDC coverage</a:t>
          </a:r>
          <a:endParaRPr lang="en-US" sz="1600" noProof="0" dirty="0"/>
        </a:p>
      </dgm:t>
    </dgm:pt>
    <dgm:pt modelId="{362C7661-A6FA-40C3-BC1E-61DE6814A53D}" type="parTrans" cxnId="{560C4B4E-AD84-4254-B6A5-75E4C7D41295}">
      <dgm:prSet/>
      <dgm:spPr/>
      <dgm:t>
        <a:bodyPr/>
        <a:lstStyle/>
        <a:p>
          <a:pPr algn="l"/>
          <a:endParaRPr lang="en-US" sz="2000" noProof="0" dirty="0">
            <a:solidFill>
              <a:schemeClr val="tx2">
                <a:lumMod val="90000"/>
                <a:lumOff val="10000"/>
              </a:schemeClr>
            </a:solidFill>
          </a:endParaRPr>
        </a:p>
      </dgm:t>
    </dgm:pt>
    <dgm:pt modelId="{ADD02F08-956B-43B7-BEAA-C0DE0FE90898}" type="sibTrans" cxnId="{560C4B4E-AD84-4254-B6A5-75E4C7D41295}">
      <dgm:prSet/>
      <dgm:spPr/>
      <dgm:t>
        <a:bodyPr/>
        <a:lstStyle/>
        <a:p>
          <a:pPr algn="l"/>
          <a:endParaRPr lang="en-US" sz="2000" noProof="0" dirty="0">
            <a:solidFill>
              <a:schemeClr val="tx2">
                <a:lumMod val="90000"/>
                <a:lumOff val="10000"/>
              </a:schemeClr>
            </a:solidFill>
          </a:endParaRPr>
        </a:p>
      </dgm:t>
    </dgm:pt>
    <dgm:pt modelId="{82FC9CC5-5F98-4DBD-8CFD-DD669E0F8FFD}">
      <dgm:prSet phldrT="[Text]" custT="1"/>
      <dgm:spPr>
        <a:ln>
          <a:solidFill>
            <a:schemeClr val="accent2"/>
          </a:solidFill>
        </a:ln>
      </dgm:spPr>
      <dgm:t>
        <a:bodyPr/>
        <a:lstStyle/>
        <a:p>
          <a:pPr algn="l"/>
          <a:r>
            <a:rPr lang="en-US" sz="1600" noProof="0" dirty="0" smtClean="0"/>
            <a:t>Systematic debug needed</a:t>
          </a:r>
          <a:endParaRPr lang="en-US" sz="1600" noProof="0" dirty="0"/>
        </a:p>
      </dgm:t>
    </dgm:pt>
    <dgm:pt modelId="{3D990CB4-338F-4110-8B70-7FE6A4948C55}" type="parTrans" cxnId="{6E65C794-EF4B-45A7-8F81-7B4722B36614}">
      <dgm:prSet/>
      <dgm:spPr/>
      <dgm:t>
        <a:bodyPr/>
        <a:lstStyle/>
        <a:p>
          <a:endParaRPr lang="en-US" sz="1800"/>
        </a:p>
      </dgm:t>
    </dgm:pt>
    <dgm:pt modelId="{D2AAC1F7-2D46-47A9-8B1F-A5AEC6C19DC8}" type="sibTrans" cxnId="{6E65C794-EF4B-45A7-8F81-7B4722B36614}">
      <dgm:prSet/>
      <dgm:spPr/>
      <dgm:t>
        <a:bodyPr/>
        <a:lstStyle/>
        <a:p>
          <a:endParaRPr lang="en-US" sz="1800"/>
        </a:p>
      </dgm:t>
    </dgm:pt>
    <dgm:pt modelId="{4970A34A-C3D6-4C61-AFEA-9B4D2F9ACF93}">
      <dgm:prSet phldrT="[Text]" custT="1"/>
      <dgm:spPr>
        <a:ln>
          <a:solidFill>
            <a:schemeClr val="accent2"/>
          </a:solidFill>
        </a:ln>
      </dgm:spPr>
      <dgm:t>
        <a:bodyPr/>
        <a:lstStyle/>
        <a:p>
          <a:pPr algn="l"/>
          <a:r>
            <a:rPr lang="en-US" sz="1600" noProof="0" smtClean="0"/>
            <a:t>Exhaustive CDC analysis in all modes</a:t>
          </a:r>
          <a:endParaRPr lang="en-US" sz="1600" noProof="0" dirty="0"/>
        </a:p>
      </dgm:t>
    </dgm:pt>
    <dgm:pt modelId="{CA60ACB1-124C-44E2-A8CE-E4D60D4951D9}" type="parTrans" cxnId="{9A8F8FB7-245C-4737-80D8-32E1B6FC8320}">
      <dgm:prSet/>
      <dgm:spPr/>
      <dgm:t>
        <a:bodyPr/>
        <a:lstStyle/>
        <a:p>
          <a:endParaRPr lang="en-US" sz="1800"/>
        </a:p>
      </dgm:t>
    </dgm:pt>
    <dgm:pt modelId="{C5A51ABC-3B7F-4345-AF96-55BAB0B88106}" type="sibTrans" cxnId="{9A8F8FB7-245C-4737-80D8-32E1B6FC8320}">
      <dgm:prSet/>
      <dgm:spPr/>
      <dgm:t>
        <a:bodyPr/>
        <a:lstStyle/>
        <a:p>
          <a:endParaRPr lang="en-US" sz="1800"/>
        </a:p>
      </dgm:t>
    </dgm:pt>
    <dgm:pt modelId="{AC3D68B9-B9AE-484D-B40F-10FFBB45224E}" type="pres">
      <dgm:prSet presAssocID="{1B765DB2-8464-4B97-B507-774DD9E810C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1A1023D-0E7E-4E14-8172-C5B3FDDF8BA1}" type="pres">
      <dgm:prSet presAssocID="{7225FDD3-E4E3-4170-A797-96C20A437157}" presName="composite" presStyleCnt="0"/>
      <dgm:spPr/>
      <dgm:t>
        <a:bodyPr/>
        <a:lstStyle/>
        <a:p>
          <a:endParaRPr lang="en-US"/>
        </a:p>
      </dgm:t>
    </dgm:pt>
    <dgm:pt modelId="{8782C705-30D3-4831-9326-4FB5E2F16F56}" type="pres">
      <dgm:prSet presAssocID="{7225FDD3-E4E3-4170-A797-96C20A437157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C37C79-667B-49D3-B6D6-EBA68D89CD44}" type="pres">
      <dgm:prSet presAssocID="{7225FDD3-E4E3-4170-A797-96C20A437157}" presName="parSh" presStyleLbl="node1" presStyleIdx="0" presStyleCnt="3"/>
      <dgm:spPr/>
      <dgm:t>
        <a:bodyPr/>
        <a:lstStyle/>
        <a:p>
          <a:endParaRPr lang="en-US"/>
        </a:p>
      </dgm:t>
    </dgm:pt>
    <dgm:pt modelId="{B39E3139-C2D1-4D76-9084-9CBE46870917}" type="pres">
      <dgm:prSet presAssocID="{7225FDD3-E4E3-4170-A797-96C20A437157}" presName="desTx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9F5293-4DA0-47F4-989C-C2153D57D472}" type="pres">
      <dgm:prSet presAssocID="{12D48668-E97C-4CB8-BED1-6133EA9E2599}" presName="sibTrans" presStyleLbl="sibTrans2D1" presStyleIdx="0" presStyleCnt="2"/>
      <dgm:spPr/>
      <dgm:t>
        <a:bodyPr/>
        <a:lstStyle/>
        <a:p>
          <a:endParaRPr lang="en-US"/>
        </a:p>
      </dgm:t>
    </dgm:pt>
    <dgm:pt modelId="{2684BBE7-D560-448E-A167-3775511A1A20}" type="pres">
      <dgm:prSet presAssocID="{12D48668-E97C-4CB8-BED1-6133EA9E2599}" presName="connTx" presStyleLbl="sibTrans2D1" presStyleIdx="0" presStyleCnt="2"/>
      <dgm:spPr/>
      <dgm:t>
        <a:bodyPr/>
        <a:lstStyle/>
        <a:p>
          <a:endParaRPr lang="en-US"/>
        </a:p>
      </dgm:t>
    </dgm:pt>
    <dgm:pt modelId="{1108FD06-79FD-44BE-A040-0C7801A899E3}" type="pres">
      <dgm:prSet presAssocID="{D851E6BD-A1AA-48D5-B22E-EE866EF35D0D}" presName="composite" presStyleCnt="0"/>
      <dgm:spPr/>
      <dgm:t>
        <a:bodyPr/>
        <a:lstStyle/>
        <a:p>
          <a:endParaRPr lang="en-US"/>
        </a:p>
      </dgm:t>
    </dgm:pt>
    <dgm:pt modelId="{4888C869-D7E3-4F07-A86B-966F4B07B4F1}" type="pres">
      <dgm:prSet presAssocID="{D851E6BD-A1AA-48D5-B22E-EE866EF35D0D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9ED7EA-9AF9-4731-B388-918065099672}" type="pres">
      <dgm:prSet presAssocID="{D851E6BD-A1AA-48D5-B22E-EE866EF35D0D}" presName="parSh" presStyleLbl="node1" presStyleIdx="1" presStyleCnt="3" custScaleX="114610"/>
      <dgm:spPr/>
      <dgm:t>
        <a:bodyPr/>
        <a:lstStyle/>
        <a:p>
          <a:endParaRPr lang="en-US"/>
        </a:p>
      </dgm:t>
    </dgm:pt>
    <dgm:pt modelId="{2CD9D7B4-E780-4197-A0A3-37AC0A7A0B95}" type="pres">
      <dgm:prSet presAssocID="{D851E6BD-A1AA-48D5-B22E-EE866EF35D0D}" presName="desTx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DFD7C3-44E3-491C-BEC2-81D4F77B75D7}" type="pres">
      <dgm:prSet presAssocID="{FDEB6532-E61B-4914-BECD-4B77641B5883}" presName="sibTrans" presStyleLbl="sibTrans2D1" presStyleIdx="1" presStyleCnt="2"/>
      <dgm:spPr/>
      <dgm:t>
        <a:bodyPr/>
        <a:lstStyle/>
        <a:p>
          <a:endParaRPr lang="en-US"/>
        </a:p>
      </dgm:t>
    </dgm:pt>
    <dgm:pt modelId="{667D5B80-A7BB-469F-AA26-0A43C591C328}" type="pres">
      <dgm:prSet presAssocID="{FDEB6532-E61B-4914-BECD-4B77641B5883}" presName="connTx" presStyleLbl="sibTrans2D1" presStyleIdx="1" presStyleCnt="2"/>
      <dgm:spPr/>
      <dgm:t>
        <a:bodyPr/>
        <a:lstStyle/>
        <a:p>
          <a:endParaRPr lang="en-US"/>
        </a:p>
      </dgm:t>
    </dgm:pt>
    <dgm:pt modelId="{FEDDBE32-AD5B-4A41-A78C-0AC8980BAA7C}" type="pres">
      <dgm:prSet presAssocID="{81C64F46-D56D-46D4-AC3F-E4FC32EC3808}" presName="composite" presStyleCnt="0"/>
      <dgm:spPr/>
      <dgm:t>
        <a:bodyPr/>
        <a:lstStyle/>
        <a:p>
          <a:endParaRPr lang="en-US"/>
        </a:p>
      </dgm:t>
    </dgm:pt>
    <dgm:pt modelId="{D31B4AEB-858E-429E-922E-77CC6180E407}" type="pres">
      <dgm:prSet presAssocID="{81C64F46-D56D-46D4-AC3F-E4FC32EC3808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E9FC02-82D7-4489-A006-589B0CE41ECE}" type="pres">
      <dgm:prSet presAssocID="{81C64F46-D56D-46D4-AC3F-E4FC32EC3808}" presName="parSh" presStyleLbl="node1" presStyleIdx="2" presStyleCnt="3"/>
      <dgm:spPr/>
      <dgm:t>
        <a:bodyPr/>
        <a:lstStyle/>
        <a:p>
          <a:endParaRPr lang="en-US"/>
        </a:p>
      </dgm:t>
    </dgm:pt>
    <dgm:pt modelId="{18714D2A-7660-488B-BBCB-F99E150EB0EA}" type="pres">
      <dgm:prSet presAssocID="{81C64F46-D56D-46D4-AC3F-E4FC32EC3808}" presName="desTx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59AC0E7-6F2A-47A3-A20A-7A39685DD7E3}" type="presOf" srcId="{4970A34A-C3D6-4C61-AFEA-9B4D2F9ACF93}" destId="{2CD9D7B4-E780-4197-A0A3-37AC0A7A0B95}" srcOrd="0" destOrd="0" presId="urn:microsoft.com/office/officeart/2005/8/layout/process3"/>
    <dgm:cxn modelId="{B1BFEA6F-081C-408F-A8D5-DD6996973352}" type="presOf" srcId="{ADA045F1-4654-4147-87A8-39DC7FE6C667}" destId="{B39E3139-C2D1-4D76-9084-9CBE46870917}" srcOrd="0" destOrd="1" presId="urn:microsoft.com/office/officeart/2005/8/layout/process3"/>
    <dgm:cxn modelId="{5AB939A5-75DC-4B17-AFA0-E6AD684F743C}" srcId="{81C64F46-D56D-46D4-AC3F-E4FC32EC3808}" destId="{225A2C33-343D-4E4B-9073-F59C1D943268}" srcOrd="0" destOrd="0" parTransId="{DE50B114-51CE-4B57-A466-C91C80987369}" sibTransId="{E116785E-65AB-4539-BD5B-A10B21D2451E}"/>
    <dgm:cxn modelId="{83300232-8648-4CD7-A71F-05B78E6B7CC2}" type="presOf" srcId="{12D48668-E97C-4CB8-BED1-6133EA9E2599}" destId="{3F9F5293-4DA0-47F4-989C-C2153D57D472}" srcOrd="0" destOrd="0" presId="urn:microsoft.com/office/officeart/2005/8/layout/process3"/>
    <dgm:cxn modelId="{2BA7E939-F2C3-4A7B-B7DC-F4B2A81E4760}" type="presOf" srcId="{82FC9CC5-5F98-4DBD-8CFD-DD669E0F8FFD}" destId="{2CD9D7B4-E780-4197-A0A3-37AC0A7A0B95}" srcOrd="0" destOrd="1" presId="urn:microsoft.com/office/officeart/2005/8/layout/process3"/>
    <dgm:cxn modelId="{6D900C86-7CFB-4955-8F40-B164799DB81D}" type="presOf" srcId="{D851E6BD-A1AA-48D5-B22E-EE866EF35D0D}" destId="{4888C869-D7E3-4F07-A86B-966F4B07B4F1}" srcOrd="0" destOrd="0" presId="urn:microsoft.com/office/officeart/2005/8/layout/process3"/>
    <dgm:cxn modelId="{B253537E-23CD-4F4F-9441-93E40DE3D4BE}" type="presOf" srcId="{7225FDD3-E4E3-4170-A797-96C20A437157}" destId="{8782C705-30D3-4831-9326-4FB5E2F16F56}" srcOrd="0" destOrd="0" presId="urn:microsoft.com/office/officeart/2005/8/layout/process3"/>
    <dgm:cxn modelId="{B2013F0D-71B5-4192-8FF4-B98B2F3BD77A}" srcId="{1B765DB2-8464-4B97-B507-774DD9E810C6}" destId="{D851E6BD-A1AA-48D5-B22E-EE866EF35D0D}" srcOrd="1" destOrd="0" parTransId="{5F6DD262-D002-4D53-83CF-64D571D17E3B}" sibTransId="{FDEB6532-E61B-4914-BECD-4B77641B5883}"/>
    <dgm:cxn modelId="{865360DA-FFB4-43AF-80BC-035C304FEC3C}" type="presOf" srcId="{1EDAE0C7-EE46-4B02-A898-AA54D251DA2E}" destId="{18714D2A-7660-488B-BBCB-F99E150EB0EA}" srcOrd="0" destOrd="1" presId="urn:microsoft.com/office/officeart/2005/8/layout/process3"/>
    <dgm:cxn modelId="{F5842589-7924-425C-BC77-A77EF87BC6BA}" type="presOf" srcId="{D851E6BD-A1AA-48D5-B22E-EE866EF35D0D}" destId="{8F9ED7EA-9AF9-4731-B388-918065099672}" srcOrd="1" destOrd="0" presId="urn:microsoft.com/office/officeart/2005/8/layout/process3"/>
    <dgm:cxn modelId="{CA864D6B-EF98-4B7D-BA3E-4A10C9BACC09}" type="presOf" srcId="{FDEB6532-E61B-4914-BECD-4B77641B5883}" destId="{26DFD7C3-44E3-491C-BEC2-81D4F77B75D7}" srcOrd="0" destOrd="0" presId="urn:microsoft.com/office/officeart/2005/8/layout/process3"/>
    <dgm:cxn modelId="{F0B8D68B-9249-4842-80F8-B8E4D287D0FF}" type="presOf" srcId="{1B765DB2-8464-4B97-B507-774DD9E810C6}" destId="{AC3D68B9-B9AE-484D-B40F-10FFBB45224E}" srcOrd="0" destOrd="0" presId="urn:microsoft.com/office/officeart/2005/8/layout/process3"/>
    <dgm:cxn modelId="{D583AC16-932B-4D64-B64C-F8BA454DB4DE}" type="presOf" srcId="{81C64F46-D56D-46D4-AC3F-E4FC32EC3808}" destId="{9BE9FC02-82D7-4489-A006-589B0CE41ECE}" srcOrd="1" destOrd="0" presId="urn:microsoft.com/office/officeart/2005/8/layout/process3"/>
    <dgm:cxn modelId="{6F434210-CD07-4112-954C-028298EA559C}" type="presOf" srcId="{FDEB6532-E61B-4914-BECD-4B77641B5883}" destId="{667D5B80-A7BB-469F-AA26-0A43C591C328}" srcOrd="1" destOrd="0" presId="urn:microsoft.com/office/officeart/2005/8/layout/process3"/>
    <dgm:cxn modelId="{ABA61602-6E2E-4D0C-B10B-4D33E8DF4643}" srcId="{1B765DB2-8464-4B97-B507-774DD9E810C6}" destId="{81C64F46-D56D-46D4-AC3F-E4FC32EC3808}" srcOrd="2" destOrd="0" parTransId="{E9C40798-FC83-42F9-A28E-4DEDE2413FC4}" sibTransId="{6805A78B-E05D-49DE-AEE0-6B06054D55AA}"/>
    <dgm:cxn modelId="{31055815-5506-4517-8DC4-D6C10E891906}" type="presOf" srcId="{225A2C33-343D-4E4B-9073-F59C1D943268}" destId="{18714D2A-7660-488B-BBCB-F99E150EB0EA}" srcOrd="0" destOrd="0" presId="urn:microsoft.com/office/officeart/2005/8/layout/process3"/>
    <dgm:cxn modelId="{133436BB-E050-4085-844E-CBC74F67760D}" type="presOf" srcId="{7225FDD3-E4E3-4170-A797-96C20A437157}" destId="{59C37C79-667B-49D3-B6D6-EBA68D89CD44}" srcOrd="1" destOrd="0" presId="urn:microsoft.com/office/officeart/2005/8/layout/process3"/>
    <dgm:cxn modelId="{560C4B4E-AD84-4254-B6A5-75E4C7D41295}" srcId="{81C64F46-D56D-46D4-AC3F-E4FC32EC3808}" destId="{1EDAE0C7-EE46-4B02-A898-AA54D251DA2E}" srcOrd="1" destOrd="0" parTransId="{362C7661-A6FA-40C3-BC1E-61DE6814A53D}" sibTransId="{ADD02F08-956B-43B7-BEAA-C0DE0FE90898}"/>
    <dgm:cxn modelId="{9E15ADF2-2C5B-4313-B223-B0CAD04D3254}" type="presOf" srcId="{2F7FD681-EAF6-43E8-8E22-D13C717B1EE2}" destId="{B39E3139-C2D1-4D76-9084-9CBE46870917}" srcOrd="0" destOrd="2" presId="urn:microsoft.com/office/officeart/2005/8/layout/process3"/>
    <dgm:cxn modelId="{796A34AD-91DB-46E5-BC2C-B8B9AA03B120}" srcId="{7225FDD3-E4E3-4170-A797-96C20A437157}" destId="{2F7FD681-EAF6-43E8-8E22-D13C717B1EE2}" srcOrd="2" destOrd="0" parTransId="{9BB567F2-BCDC-43EA-A974-55669679F91D}" sibTransId="{90D5E5B0-80D0-44BC-A201-2A260FED3F7E}"/>
    <dgm:cxn modelId="{6D1EAEF1-D418-486A-9064-E4BC4BF03CD0}" srcId="{7225FDD3-E4E3-4170-A797-96C20A437157}" destId="{C2475D79-6AC9-446B-9E02-1B40E1D50F93}" srcOrd="3" destOrd="0" parTransId="{B746918E-4B8D-48A4-BBE2-8BA012071C0E}" sibTransId="{EF05FE8D-1AB6-4C7B-94EB-E708A916E8AC}"/>
    <dgm:cxn modelId="{6EDC5887-1A8F-49B0-BFC2-79EA80C10559}" type="presOf" srcId="{38DE2941-4DDC-4FAD-A3F2-C1EDCFB1CA17}" destId="{B39E3139-C2D1-4D76-9084-9CBE46870917}" srcOrd="0" destOrd="0" presId="urn:microsoft.com/office/officeart/2005/8/layout/process3"/>
    <dgm:cxn modelId="{A31A73AA-CDA8-416F-A30D-011CD92DC090}" type="presOf" srcId="{12D48668-E97C-4CB8-BED1-6133EA9E2599}" destId="{2684BBE7-D560-448E-A167-3775511A1A20}" srcOrd="1" destOrd="0" presId="urn:microsoft.com/office/officeart/2005/8/layout/process3"/>
    <dgm:cxn modelId="{6E65C794-EF4B-45A7-8F81-7B4722B36614}" srcId="{D851E6BD-A1AA-48D5-B22E-EE866EF35D0D}" destId="{82FC9CC5-5F98-4DBD-8CFD-DD669E0F8FFD}" srcOrd="1" destOrd="0" parTransId="{3D990CB4-338F-4110-8B70-7FE6A4948C55}" sibTransId="{D2AAC1F7-2D46-47A9-8B1F-A5AEC6C19DC8}"/>
    <dgm:cxn modelId="{7DA14091-8FBB-426D-830B-6B851B3A790A}" type="presOf" srcId="{C2475D79-6AC9-446B-9E02-1B40E1D50F93}" destId="{B39E3139-C2D1-4D76-9084-9CBE46870917}" srcOrd="0" destOrd="3" presId="urn:microsoft.com/office/officeart/2005/8/layout/process3"/>
    <dgm:cxn modelId="{5F6DDEFC-F9B4-4AE4-B5AE-1C31B8C1173D}" srcId="{7225FDD3-E4E3-4170-A797-96C20A437157}" destId="{ADA045F1-4654-4147-87A8-39DC7FE6C667}" srcOrd="1" destOrd="0" parTransId="{31853E35-B5D3-47A0-8CC5-F48DF3E4ED85}" sibTransId="{3CEF2962-82CC-4DFE-A5FD-C9FF50B78391}"/>
    <dgm:cxn modelId="{3469E7D6-CCB3-4B68-B6B2-EACF0B06B439}" srcId="{7225FDD3-E4E3-4170-A797-96C20A437157}" destId="{38DE2941-4DDC-4FAD-A3F2-C1EDCFB1CA17}" srcOrd="0" destOrd="0" parTransId="{FEAE8F68-06C5-491E-A640-2AC6B49F4A7F}" sibTransId="{1298E95E-E01A-4E4D-8AEE-72E91739670A}"/>
    <dgm:cxn modelId="{9A8F8FB7-245C-4737-80D8-32E1B6FC8320}" srcId="{D851E6BD-A1AA-48D5-B22E-EE866EF35D0D}" destId="{4970A34A-C3D6-4C61-AFEA-9B4D2F9ACF93}" srcOrd="0" destOrd="0" parTransId="{CA60ACB1-124C-44E2-A8CE-E4D60D4951D9}" sibTransId="{C5A51ABC-3B7F-4345-AF96-55BAB0B88106}"/>
    <dgm:cxn modelId="{5265612F-5672-4E0D-B461-2CF90C8B2AA8}" srcId="{1B765DB2-8464-4B97-B507-774DD9E810C6}" destId="{7225FDD3-E4E3-4170-A797-96C20A437157}" srcOrd="0" destOrd="0" parTransId="{A8594783-DB83-4AC7-B2B7-8B1A589E87B3}" sibTransId="{12D48668-E97C-4CB8-BED1-6133EA9E2599}"/>
    <dgm:cxn modelId="{BBB07F69-FFF2-46C3-8E90-F5AAFB77D50F}" type="presOf" srcId="{81C64F46-D56D-46D4-AC3F-E4FC32EC3808}" destId="{D31B4AEB-858E-429E-922E-77CC6180E407}" srcOrd="0" destOrd="0" presId="urn:microsoft.com/office/officeart/2005/8/layout/process3"/>
    <dgm:cxn modelId="{02010055-D968-4048-8722-08707D7C5A61}" type="presParOf" srcId="{AC3D68B9-B9AE-484D-B40F-10FFBB45224E}" destId="{D1A1023D-0E7E-4E14-8172-C5B3FDDF8BA1}" srcOrd="0" destOrd="0" presId="urn:microsoft.com/office/officeart/2005/8/layout/process3"/>
    <dgm:cxn modelId="{29A95B49-96A8-4030-AA19-C3F8CF093FA3}" type="presParOf" srcId="{D1A1023D-0E7E-4E14-8172-C5B3FDDF8BA1}" destId="{8782C705-30D3-4831-9326-4FB5E2F16F56}" srcOrd="0" destOrd="0" presId="urn:microsoft.com/office/officeart/2005/8/layout/process3"/>
    <dgm:cxn modelId="{D2D7DF45-B699-4330-90FB-E228D96DB26B}" type="presParOf" srcId="{D1A1023D-0E7E-4E14-8172-C5B3FDDF8BA1}" destId="{59C37C79-667B-49D3-B6D6-EBA68D89CD44}" srcOrd="1" destOrd="0" presId="urn:microsoft.com/office/officeart/2005/8/layout/process3"/>
    <dgm:cxn modelId="{A759D77B-F45C-4B60-A01F-25A096F3E11F}" type="presParOf" srcId="{D1A1023D-0E7E-4E14-8172-C5B3FDDF8BA1}" destId="{B39E3139-C2D1-4D76-9084-9CBE46870917}" srcOrd="2" destOrd="0" presId="urn:microsoft.com/office/officeart/2005/8/layout/process3"/>
    <dgm:cxn modelId="{65AF33A1-1E2B-48E5-892A-19461ABC1DC0}" type="presParOf" srcId="{AC3D68B9-B9AE-484D-B40F-10FFBB45224E}" destId="{3F9F5293-4DA0-47F4-989C-C2153D57D472}" srcOrd="1" destOrd="0" presId="urn:microsoft.com/office/officeart/2005/8/layout/process3"/>
    <dgm:cxn modelId="{C28332F0-B647-47AA-87A9-4FA08EAB39D9}" type="presParOf" srcId="{3F9F5293-4DA0-47F4-989C-C2153D57D472}" destId="{2684BBE7-D560-448E-A167-3775511A1A20}" srcOrd="0" destOrd="0" presId="urn:microsoft.com/office/officeart/2005/8/layout/process3"/>
    <dgm:cxn modelId="{77A7EB37-112E-433E-A748-DC63F5519A88}" type="presParOf" srcId="{AC3D68B9-B9AE-484D-B40F-10FFBB45224E}" destId="{1108FD06-79FD-44BE-A040-0C7801A899E3}" srcOrd="2" destOrd="0" presId="urn:microsoft.com/office/officeart/2005/8/layout/process3"/>
    <dgm:cxn modelId="{C69FD47A-7A3D-4DEA-9BF6-8C9CE2062315}" type="presParOf" srcId="{1108FD06-79FD-44BE-A040-0C7801A899E3}" destId="{4888C869-D7E3-4F07-A86B-966F4B07B4F1}" srcOrd="0" destOrd="0" presId="urn:microsoft.com/office/officeart/2005/8/layout/process3"/>
    <dgm:cxn modelId="{E40828B6-CE57-4409-A07C-42D128196310}" type="presParOf" srcId="{1108FD06-79FD-44BE-A040-0C7801A899E3}" destId="{8F9ED7EA-9AF9-4731-B388-918065099672}" srcOrd="1" destOrd="0" presId="urn:microsoft.com/office/officeart/2005/8/layout/process3"/>
    <dgm:cxn modelId="{AF5DB767-08DE-4301-B60D-2DEA8002DC2A}" type="presParOf" srcId="{1108FD06-79FD-44BE-A040-0C7801A899E3}" destId="{2CD9D7B4-E780-4197-A0A3-37AC0A7A0B95}" srcOrd="2" destOrd="0" presId="urn:microsoft.com/office/officeart/2005/8/layout/process3"/>
    <dgm:cxn modelId="{28F1F83A-27DC-4FE0-9AFA-F73AAD25369B}" type="presParOf" srcId="{AC3D68B9-B9AE-484D-B40F-10FFBB45224E}" destId="{26DFD7C3-44E3-491C-BEC2-81D4F77B75D7}" srcOrd="3" destOrd="0" presId="urn:microsoft.com/office/officeart/2005/8/layout/process3"/>
    <dgm:cxn modelId="{624B9976-F6C7-4D67-A9C9-E1224823F075}" type="presParOf" srcId="{26DFD7C3-44E3-491C-BEC2-81D4F77B75D7}" destId="{667D5B80-A7BB-469F-AA26-0A43C591C328}" srcOrd="0" destOrd="0" presId="urn:microsoft.com/office/officeart/2005/8/layout/process3"/>
    <dgm:cxn modelId="{B4F2F995-75B0-48EB-966E-D4414ED603BD}" type="presParOf" srcId="{AC3D68B9-B9AE-484D-B40F-10FFBB45224E}" destId="{FEDDBE32-AD5B-4A41-A78C-0AC8980BAA7C}" srcOrd="4" destOrd="0" presId="urn:microsoft.com/office/officeart/2005/8/layout/process3"/>
    <dgm:cxn modelId="{9F3B3B6D-9D2D-43C4-AD8E-93934FE99DC1}" type="presParOf" srcId="{FEDDBE32-AD5B-4A41-A78C-0AC8980BAA7C}" destId="{D31B4AEB-858E-429E-922E-77CC6180E407}" srcOrd="0" destOrd="0" presId="urn:microsoft.com/office/officeart/2005/8/layout/process3"/>
    <dgm:cxn modelId="{0EF722F0-8497-47F4-AB2C-A1861EBDC4BA}" type="presParOf" srcId="{FEDDBE32-AD5B-4A41-A78C-0AC8980BAA7C}" destId="{9BE9FC02-82D7-4489-A006-589B0CE41ECE}" srcOrd="1" destOrd="0" presId="urn:microsoft.com/office/officeart/2005/8/layout/process3"/>
    <dgm:cxn modelId="{A9D987C4-882F-4F9C-ABC5-82EE2AA63DE0}" type="presParOf" srcId="{FEDDBE32-AD5B-4A41-A78C-0AC8980BAA7C}" destId="{18714D2A-7660-488B-BBCB-F99E150EB0EA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ACDCB0-B01A-4D06-B3C1-B94C10D66259}">
      <dsp:nvSpPr>
        <dsp:cNvPr id="0" name=""/>
        <dsp:cNvSpPr/>
      </dsp:nvSpPr>
      <dsp:spPr>
        <a:xfrm>
          <a:off x="3520" y="24593"/>
          <a:ext cx="1600598" cy="894112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noProof="0" dirty="0">
              <a:solidFill>
                <a:schemeClr val="tx2">
                  <a:lumMod val="90000"/>
                  <a:lumOff val="10000"/>
                </a:schemeClr>
              </a:solidFill>
            </a:rPr>
            <a:t>Configuration Inference</a:t>
          </a:r>
        </a:p>
      </dsp:txBody>
      <dsp:txXfrm>
        <a:off x="3520" y="24593"/>
        <a:ext cx="1600598" cy="596074"/>
      </dsp:txXfrm>
    </dsp:sp>
    <dsp:sp modelId="{89F37EC5-2D1D-4E25-B31F-7E1DA3688A1F}">
      <dsp:nvSpPr>
        <dsp:cNvPr id="0" name=""/>
        <dsp:cNvSpPr/>
      </dsp:nvSpPr>
      <dsp:spPr>
        <a:xfrm>
          <a:off x="331353" y="620668"/>
          <a:ext cx="1600598" cy="1152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b="1" kern="1200" noProof="0" dirty="0">
              <a:solidFill>
                <a:schemeClr val="accent5">
                  <a:lumMod val="75000"/>
                </a:schemeClr>
              </a:solidFill>
            </a:rPr>
            <a:t>Automatic</a:t>
          </a:r>
          <a:r>
            <a:rPr lang="en-US" sz="1200" kern="1200" noProof="0" dirty="0">
              <a:solidFill>
                <a:schemeClr val="accent4">
                  <a:lumMod val="90000"/>
                  <a:lumOff val="10000"/>
                </a:schemeClr>
              </a:solidFill>
            </a:rPr>
            <a:t> identification of double mux </a:t>
          </a:r>
          <a:r>
            <a:rPr lang="en-US" sz="1200" kern="1200" noProof="0" dirty="0" smtClean="0">
              <a:solidFill>
                <a:schemeClr val="accent4">
                  <a:lumMod val="90000"/>
                  <a:lumOff val="10000"/>
                </a:schemeClr>
              </a:solidFill>
            </a:rPr>
            <a:t>configurations</a:t>
          </a:r>
          <a:endParaRPr lang="en-US" sz="1200" kern="1200" noProof="0" dirty="0">
            <a:solidFill>
              <a:schemeClr val="accent4">
                <a:lumMod val="90000"/>
                <a:lumOff val="10000"/>
              </a:schemeClr>
            </a:solidFill>
          </a:endParaRPr>
        </a:p>
      </dsp:txBody>
      <dsp:txXfrm>
        <a:off x="365094" y="654409"/>
        <a:ext cx="1533116" cy="1084518"/>
      </dsp:txXfrm>
    </dsp:sp>
    <dsp:sp modelId="{A4A3F0F1-E28C-416D-9901-EE100CD9743E}">
      <dsp:nvSpPr>
        <dsp:cNvPr id="0" name=""/>
        <dsp:cNvSpPr/>
      </dsp:nvSpPr>
      <dsp:spPr>
        <a:xfrm>
          <a:off x="1846763" y="123379"/>
          <a:ext cx="514407" cy="3985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noProof="0" dirty="0"/>
        </a:p>
      </dsp:txBody>
      <dsp:txXfrm>
        <a:off x="1846763" y="203079"/>
        <a:ext cx="394856" cy="239102"/>
      </dsp:txXfrm>
    </dsp:sp>
    <dsp:sp modelId="{626ABD1D-8BB6-453B-9AEE-238D988B1D5E}">
      <dsp:nvSpPr>
        <dsp:cNvPr id="0" name=""/>
        <dsp:cNvSpPr/>
      </dsp:nvSpPr>
      <dsp:spPr>
        <a:xfrm>
          <a:off x="2574698" y="24593"/>
          <a:ext cx="1600598" cy="894112"/>
        </a:xfrm>
        <a:prstGeom prst="roundRect">
          <a:avLst>
            <a:gd name="adj" fmla="val 10000"/>
          </a:avLst>
        </a:prstGeom>
        <a:solidFill>
          <a:schemeClr val="accent3">
            <a:hueOff val="497533"/>
            <a:satOff val="49231"/>
            <a:lumOff val="-2284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noProof="0" dirty="0"/>
            <a:t>Eviction Analysis</a:t>
          </a:r>
        </a:p>
      </dsp:txBody>
      <dsp:txXfrm>
        <a:off x="2574698" y="24593"/>
        <a:ext cx="1600598" cy="596074"/>
      </dsp:txXfrm>
    </dsp:sp>
    <dsp:sp modelId="{B629AAA8-DD61-4A88-A548-892B46926FD5}">
      <dsp:nvSpPr>
        <dsp:cNvPr id="0" name=""/>
        <dsp:cNvSpPr/>
      </dsp:nvSpPr>
      <dsp:spPr>
        <a:xfrm>
          <a:off x="2902531" y="620668"/>
          <a:ext cx="1600598" cy="1152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497533"/>
              <a:satOff val="49231"/>
              <a:lumOff val="-2284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b="1" kern="1200" noProof="0" dirty="0">
              <a:solidFill>
                <a:schemeClr val="accent5">
                  <a:lumMod val="75000"/>
                </a:schemeClr>
              </a:solidFill>
            </a:rPr>
            <a:t>Automatic</a:t>
          </a:r>
          <a:r>
            <a:rPr lang="en-US" sz="1200" kern="1200" noProof="0" dirty="0">
              <a:solidFill>
                <a:schemeClr val="accent4">
                  <a:lumMod val="90000"/>
                  <a:lumOff val="10000"/>
                </a:schemeClr>
              </a:solidFill>
            </a:rPr>
            <a:t> eviction of paths where Mux outputs share the same domain</a:t>
          </a:r>
        </a:p>
      </dsp:txBody>
      <dsp:txXfrm>
        <a:off x="2936272" y="654409"/>
        <a:ext cx="1533116" cy="1084518"/>
      </dsp:txXfrm>
    </dsp:sp>
    <dsp:sp modelId="{CDA7B55C-19D3-4FF6-9A9C-0898CA25D20A}">
      <dsp:nvSpPr>
        <dsp:cNvPr id="0" name=""/>
        <dsp:cNvSpPr/>
      </dsp:nvSpPr>
      <dsp:spPr>
        <a:xfrm>
          <a:off x="4417941" y="123379"/>
          <a:ext cx="514407" cy="3985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995067"/>
            <a:satOff val="98462"/>
            <a:lumOff val="-4568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noProof="0" dirty="0"/>
        </a:p>
      </dsp:txBody>
      <dsp:txXfrm>
        <a:off x="4417941" y="203079"/>
        <a:ext cx="394856" cy="239102"/>
      </dsp:txXfrm>
    </dsp:sp>
    <dsp:sp modelId="{2289C9BD-53A9-4232-AF30-4A71F72FB227}">
      <dsp:nvSpPr>
        <dsp:cNvPr id="0" name=""/>
        <dsp:cNvSpPr/>
      </dsp:nvSpPr>
      <dsp:spPr>
        <a:xfrm>
          <a:off x="5145876" y="24593"/>
          <a:ext cx="1600598" cy="894112"/>
        </a:xfrm>
        <a:prstGeom prst="roundRect">
          <a:avLst>
            <a:gd name="adj" fmla="val 10000"/>
          </a:avLst>
        </a:prstGeom>
        <a:solidFill>
          <a:schemeClr val="accent3">
            <a:hueOff val="995067"/>
            <a:satOff val="98462"/>
            <a:lumOff val="-4568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noProof="0" dirty="0"/>
            <a:t>Report &amp; Debug</a:t>
          </a:r>
        </a:p>
      </dsp:txBody>
      <dsp:txXfrm>
        <a:off x="5145876" y="24593"/>
        <a:ext cx="1600598" cy="596074"/>
      </dsp:txXfrm>
    </dsp:sp>
    <dsp:sp modelId="{27D5E2A8-1AFA-48A8-BC7F-9973E370D4CF}">
      <dsp:nvSpPr>
        <dsp:cNvPr id="0" name=""/>
        <dsp:cNvSpPr/>
      </dsp:nvSpPr>
      <dsp:spPr>
        <a:xfrm>
          <a:off x="5473710" y="620668"/>
          <a:ext cx="1600598" cy="1152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995067"/>
              <a:satOff val="98462"/>
              <a:lumOff val="-4568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noProof="0" dirty="0">
              <a:solidFill>
                <a:schemeClr val="accent4">
                  <a:lumMod val="90000"/>
                  <a:lumOff val="10000"/>
                </a:schemeClr>
              </a:solidFill>
            </a:rPr>
            <a:t>Report for exceptions and coverage for debug</a:t>
          </a:r>
        </a:p>
      </dsp:txBody>
      <dsp:txXfrm>
        <a:off x="5507451" y="654409"/>
        <a:ext cx="1533116" cy="108451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94B777-97AC-4975-9EFB-DEABF8B381D1}">
      <dsp:nvSpPr>
        <dsp:cNvPr id="0" name=""/>
        <dsp:cNvSpPr/>
      </dsp:nvSpPr>
      <dsp:spPr>
        <a:xfrm>
          <a:off x="400206" y="1925"/>
          <a:ext cx="1433758" cy="716180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err="1"/>
            <a:t>Constraints</a:t>
          </a:r>
          <a:r>
            <a:rPr lang="fr-FR" sz="1800" kern="1200" dirty="0"/>
            <a:t> setup</a:t>
          </a:r>
          <a:endParaRPr lang="en-US" sz="1800" kern="1200" dirty="0"/>
        </a:p>
      </dsp:txBody>
      <dsp:txXfrm>
        <a:off x="421182" y="22901"/>
        <a:ext cx="1391806" cy="674228"/>
      </dsp:txXfrm>
    </dsp:sp>
    <dsp:sp modelId="{A1A7EB95-28D8-4B9F-B655-F5B7B9E95D95}">
      <dsp:nvSpPr>
        <dsp:cNvPr id="0" name=""/>
        <dsp:cNvSpPr/>
      </dsp:nvSpPr>
      <dsp:spPr>
        <a:xfrm rot="5400000">
          <a:off x="982801" y="736009"/>
          <a:ext cx="268567" cy="322281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-5400000">
        <a:off x="1020400" y="762866"/>
        <a:ext cx="193369" cy="187997"/>
      </dsp:txXfrm>
    </dsp:sp>
    <dsp:sp modelId="{A9F73E7A-84DB-4226-859A-5EF349DEDF53}">
      <dsp:nvSpPr>
        <dsp:cNvPr id="0" name=""/>
        <dsp:cNvSpPr/>
      </dsp:nvSpPr>
      <dsp:spPr>
        <a:xfrm>
          <a:off x="400206" y="1076195"/>
          <a:ext cx="1433758" cy="716180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/>
            <a:t>False </a:t>
          </a:r>
          <a:r>
            <a:rPr lang="fr-FR" sz="1800" kern="1200" dirty="0" err="1"/>
            <a:t>Paths</a:t>
          </a:r>
          <a:r>
            <a:rPr lang="fr-FR" sz="1800" kern="1200" dirty="0"/>
            <a:t> Eviction</a:t>
          </a:r>
          <a:endParaRPr lang="en-US" sz="1800" kern="1200" dirty="0"/>
        </a:p>
      </dsp:txBody>
      <dsp:txXfrm>
        <a:off x="421182" y="1097171"/>
        <a:ext cx="1391806" cy="674228"/>
      </dsp:txXfrm>
    </dsp:sp>
    <dsp:sp modelId="{F385E19C-3549-411C-87C8-3C888534928B}">
      <dsp:nvSpPr>
        <dsp:cNvPr id="0" name=""/>
        <dsp:cNvSpPr/>
      </dsp:nvSpPr>
      <dsp:spPr>
        <a:xfrm rot="5400000">
          <a:off x="982801" y="1810279"/>
          <a:ext cx="268567" cy="322281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-5400000">
        <a:off x="1020400" y="1837136"/>
        <a:ext cx="193369" cy="187997"/>
      </dsp:txXfrm>
    </dsp:sp>
    <dsp:sp modelId="{DCD9A810-C2FD-455E-BA62-5670CFE808B1}">
      <dsp:nvSpPr>
        <dsp:cNvPr id="0" name=""/>
        <dsp:cNvSpPr/>
      </dsp:nvSpPr>
      <dsp:spPr>
        <a:xfrm>
          <a:off x="400206" y="2150465"/>
          <a:ext cx="1433758" cy="716180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/>
            <a:t>CDC </a:t>
          </a:r>
          <a:r>
            <a:rPr lang="fr-FR" sz="1800" kern="1200" dirty="0" err="1"/>
            <a:t>Analysis</a:t>
          </a:r>
          <a:endParaRPr lang="en-US" sz="1800" kern="1200" dirty="0"/>
        </a:p>
      </dsp:txBody>
      <dsp:txXfrm>
        <a:off x="421182" y="2171441"/>
        <a:ext cx="1391806" cy="674228"/>
      </dsp:txXfrm>
    </dsp:sp>
    <dsp:sp modelId="{8AB1061A-7346-4847-9CB8-02C1C506756A}">
      <dsp:nvSpPr>
        <dsp:cNvPr id="0" name=""/>
        <dsp:cNvSpPr/>
      </dsp:nvSpPr>
      <dsp:spPr>
        <a:xfrm rot="5400000">
          <a:off x="982801" y="2884550"/>
          <a:ext cx="268567" cy="322281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-5400000">
        <a:off x="1020400" y="2911407"/>
        <a:ext cx="193369" cy="187997"/>
      </dsp:txXfrm>
    </dsp:sp>
    <dsp:sp modelId="{FE05E467-FF25-47DD-A3C5-00162DA1B6DC}">
      <dsp:nvSpPr>
        <dsp:cNvPr id="0" name=""/>
        <dsp:cNvSpPr/>
      </dsp:nvSpPr>
      <dsp:spPr>
        <a:xfrm>
          <a:off x="400206" y="3224735"/>
          <a:ext cx="1433758" cy="716180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err="1"/>
            <a:t>Coverage</a:t>
          </a:r>
          <a:r>
            <a:rPr lang="fr-FR" sz="1800" kern="1200" dirty="0"/>
            <a:t> : 100%</a:t>
          </a:r>
          <a:endParaRPr lang="en-US" sz="1800" kern="1200" dirty="0"/>
        </a:p>
      </dsp:txBody>
      <dsp:txXfrm>
        <a:off x="421182" y="3245711"/>
        <a:ext cx="1391806" cy="67422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94B777-97AC-4975-9EFB-DEABF8B381D1}">
      <dsp:nvSpPr>
        <dsp:cNvPr id="0" name=""/>
        <dsp:cNvSpPr/>
      </dsp:nvSpPr>
      <dsp:spPr>
        <a:xfrm>
          <a:off x="400206" y="1925"/>
          <a:ext cx="1433758" cy="716180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err="1"/>
            <a:t>Constraints</a:t>
          </a:r>
          <a:r>
            <a:rPr lang="fr-FR" sz="1800" kern="1200" dirty="0"/>
            <a:t> setup</a:t>
          </a:r>
          <a:endParaRPr lang="en-US" sz="1800" kern="1200" dirty="0"/>
        </a:p>
      </dsp:txBody>
      <dsp:txXfrm>
        <a:off x="421182" y="22901"/>
        <a:ext cx="1391806" cy="674228"/>
      </dsp:txXfrm>
    </dsp:sp>
    <dsp:sp modelId="{A1A7EB95-28D8-4B9F-B655-F5B7B9E95D95}">
      <dsp:nvSpPr>
        <dsp:cNvPr id="0" name=""/>
        <dsp:cNvSpPr/>
      </dsp:nvSpPr>
      <dsp:spPr>
        <a:xfrm rot="5400000">
          <a:off x="982801" y="736009"/>
          <a:ext cx="268567" cy="322281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-5400000">
        <a:off x="1020400" y="762866"/>
        <a:ext cx="193369" cy="187997"/>
      </dsp:txXfrm>
    </dsp:sp>
    <dsp:sp modelId="{A9F73E7A-84DB-4226-859A-5EF349DEDF53}">
      <dsp:nvSpPr>
        <dsp:cNvPr id="0" name=""/>
        <dsp:cNvSpPr/>
      </dsp:nvSpPr>
      <dsp:spPr>
        <a:xfrm>
          <a:off x="400206" y="1076195"/>
          <a:ext cx="1433758" cy="716180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/>
            <a:t>False </a:t>
          </a:r>
          <a:r>
            <a:rPr lang="fr-FR" sz="1800" kern="1200" dirty="0" err="1"/>
            <a:t>Paths</a:t>
          </a:r>
          <a:r>
            <a:rPr lang="fr-FR" sz="1800" kern="1200" dirty="0"/>
            <a:t> Eviction</a:t>
          </a:r>
          <a:endParaRPr lang="en-US" sz="1800" kern="1200" dirty="0"/>
        </a:p>
      </dsp:txBody>
      <dsp:txXfrm>
        <a:off x="421182" y="1097171"/>
        <a:ext cx="1391806" cy="674228"/>
      </dsp:txXfrm>
    </dsp:sp>
    <dsp:sp modelId="{F385E19C-3549-411C-87C8-3C888534928B}">
      <dsp:nvSpPr>
        <dsp:cNvPr id="0" name=""/>
        <dsp:cNvSpPr/>
      </dsp:nvSpPr>
      <dsp:spPr>
        <a:xfrm rot="5400000">
          <a:off x="982801" y="1810279"/>
          <a:ext cx="268567" cy="322281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-5400000">
        <a:off x="1020400" y="1837136"/>
        <a:ext cx="193369" cy="187997"/>
      </dsp:txXfrm>
    </dsp:sp>
    <dsp:sp modelId="{DCD9A810-C2FD-455E-BA62-5670CFE808B1}">
      <dsp:nvSpPr>
        <dsp:cNvPr id="0" name=""/>
        <dsp:cNvSpPr/>
      </dsp:nvSpPr>
      <dsp:spPr>
        <a:xfrm>
          <a:off x="400206" y="2150465"/>
          <a:ext cx="1433758" cy="716180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/>
            <a:t>CDC </a:t>
          </a:r>
          <a:r>
            <a:rPr lang="fr-FR" sz="1800" kern="1200" dirty="0" err="1"/>
            <a:t>Analysis</a:t>
          </a:r>
          <a:endParaRPr lang="en-US" sz="1800" kern="1200" dirty="0"/>
        </a:p>
      </dsp:txBody>
      <dsp:txXfrm>
        <a:off x="421182" y="2171441"/>
        <a:ext cx="1391806" cy="674228"/>
      </dsp:txXfrm>
    </dsp:sp>
    <dsp:sp modelId="{8AB1061A-7346-4847-9CB8-02C1C506756A}">
      <dsp:nvSpPr>
        <dsp:cNvPr id="0" name=""/>
        <dsp:cNvSpPr/>
      </dsp:nvSpPr>
      <dsp:spPr>
        <a:xfrm rot="5400000">
          <a:off x="982801" y="2884550"/>
          <a:ext cx="268567" cy="322281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-5400000">
        <a:off x="1020400" y="2911407"/>
        <a:ext cx="193369" cy="187997"/>
      </dsp:txXfrm>
    </dsp:sp>
    <dsp:sp modelId="{FE05E467-FF25-47DD-A3C5-00162DA1B6DC}">
      <dsp:nvSpPr>
        <dsp:cNvPr id="0" name=""/>
        <dsp:cNvSpPr/>
      </dsp:nvSpPr>
      <dsp:spPr>
        <a:xfrm>
          <a:off x="400206" y="3224735"/>
          <a:ext cx="1433758" cy="716180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err="1"/>
            <a:t>Coverage</a:t>
          </a:r>
          <a:r>
            <a:rPr lang="fr-FR" sz="1800" kern="1200" dirty="0"/>
            <a:t> : 100%</a:t>
          </a:r>
          <a:endParaRPr lang="en-US" sz="1800" kern="1200" dirty="0"/>
        </a:p>
      </dsp:txBody>
      <dsp:txXfrm>
        <a:off x="421182" y="3245711"/>
        <a:ext cx="1391806" cy="67422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C37C79-667B-49D3-B6D6-EBA68D89CD44}">
      <dsp:nvSpPr>
        <dsp:cNvPr id="0" name=""/>
        <dsp:cNvSpPr/>
      </dsp:nvSpPr>
      <dsp:spPr>
        <a:xfrm>
          <a:off x="12743" y="0"/>
          <a:ext cx="2169661" cy="1214866"/>
        </a:xfrm>
        <a:prstGeom prst="roundRect">
          <a:avLst>
            <a:gd name="adj" fmla="val 10000"/>
          </a:avLst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noProof="0" dirty="0" smtClean="0"/>
            <a:t>Increasing complexity of circuits</a:t>
          </a:r>
          <a:endParaRPr lang="en-US" sz="1600" kern="1200" noProof="0" dirty="0"/>
        </a:p>
      </dsp:txBody>
      <dsp:txXfrm>
        <a:off x="12743" y="0"/>
        <a:ext cx="2169661" cy="809910"/>
      </dsp:txXfrm>
    </dsp:sp>
    <dsp:sp modelId="{B39E3139-C2D1-4D76-9084-9CBE46870917}">
      <dsp:nvSpPr>
        <dsp:cNvPr id="0" name=""/>
        <dsp:cNvSpPr/>
      </dsp:nvSpPr>
      <dsp:spPr>
        <a:xfrm>
          <a:off x="456697" y="809910"/>
          <a:ext cx="2169661" cy="16262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noProof="0" smtClean="0"/>
            <a:t>Multi-CPUs Sub-systems</a:t>
          </a:r>
          <a:endParaRPr lang="en-US" sz="1600" kern="1200" noProof="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noProof="0" smtClean="0"/>
            <a:t>Security &amp; safety controllers</a:t>
          </a:r>
          <a:endParaRPr lang="en-US" sz="1600" kern="1200" noProof="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noProof="0" smtClean="0"/>
            <a:t>Debug logic</a:t>
          </a:r>
          <a:endParaRPr lang="en-US" sz="1600" kern="1200" noProof="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noProof="0" smtClean="0"/>
            <a:t>DFT</a:t>
          </a:r>
          <a:endParaRPr lang="en-US" sz="1600" kern="1200" noProof="0" dirty="0"/>
        </a:p>
      </dsp:txBody>
      <dsp:txXfrm>
        <a:off x="504329" y="857542"/>
        <a:ext cx="2074397" cy="1531001"/>
      </dsp:txXfrm>
    </dsp:sp>
    <dsp:sp modelId="{3F9F5293-4DA0-47F4-989C-C2153D57D472}">
      <dsp:nvSpPr>
        <dsp:cNvPr id="0" name=""/>
        <dsp:cNvSpPr/>
      </dsp:nvSpPr>
      <dsp:spPr>
        <a:xfrm rot="21552018">
          <a:off x="2511138" y="110312"/>
          <a:ext cx="697056" cy="540093"/>
        </a:xfrm>
        <a:prstGeom prst="rightArrow">
          <a:avLst>
            <a:gd name="adj1" fmla="val 60000"/>
            <a:gd name="adj2" fmla="val 50000"/>
          </a:avLst>
        </a:prstGeom>
        <a:solidFill>
          <a:srgbClr val="90989E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 noProof="0" dirty="0">
            <a:solidFill>
              <a:schemeClr val="tx2">
                <a:lumMod val="90000"/>
                <a:lumOff val="10000"/>
              </a:schemeClr>
            </a:solidFill>
          </a:endParaRPr>
        </a:p>
      </dsp:txBody>
      <dsp:txXfrm>
        <a:off x="2511146" y="219462"/>
        <a:ext cx="535028" cy="324055"/>
      </dsp:txXfrm>
    </dsp:sp>
    <dsp:sp modelId="{8F9ED7EA-9AF9-4731-B388-918065099672}">
      <dsp:nvSpPr>
        <dsp:cNvPr id="0" name=""/>
        <dsp:cNvSpPr/>
      </dsp:nvSpPr>
      <dsp:spPr>
        <a:xfrm>
          <a:off x="3497477" y="-50867"/>
          <a:ext cx="2488666" cy="1214866"/>
        </a:xfrm>
        <a:prstGeom prst="roundRect">
          <a:avLst>
            <a:gd name="adj" fmla="val 10000"/>
          </a:avLst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noProof="0" smtClean="0"/>
            <a:t>Increased clock domains and their interactions with multiple modes</a:t>
          </a:r>
          <a:endParaRPr lang="en-US" sz="1600" kern="1200" noProof="0" dirty="0"/>
        </a:p>
      </dsp:txBody>
      <dsp:txXfrm>
        <a:off x="3497477" y="-50867"/>
        <a:ext cx="2488666" cy="809910"/>
      </dsp:txXfrm>
    </dsp:sp>
    <dsp:sp modelId="{2CD9D7B4-E780-4197-A0A3-37AC0A7A0B95}">
      <dsp:nvSpPr>
        <dsp:cNvPr id="0" name=""/>
        <dsp:cNvSpPr/>
      </dsp:nvSpPr>
      <dsp:spPr>
        <a:xfrm>
          <a:off x="4100054" y="759043"/>
          <a:ext cx="2171421" cy="1728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noProof="0" smtClean="0"/>
            <a:t>Exhaustive CDC analysis in all modes</a:t>
          </a:r>
          <a:endParaRPr lang="en-US" sz="1600" kern="1200" noProof="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noProof="0" dirty="0" smtClean="0"/>
            <a:t>Systematic debug needed</a:t>
          </a:r>
          <a:endParaRPr lang="en-US" sz="1600" kern="1200" noProof="0" dirty="0"/>
        </a:p>
      </dsp:txBody>
      <dsp:txXfrm>
        <a:off x="4150665" y="809654"/>
        <a:ext cx="2070199" cy="1626778"/>
      </dsp:txXfrm>
    </dsp:sp>
    <dsp:sp modelId="{26DFD7C3-44E3-491C-BEC2-81D4F77B75D7}">
      <dsp:nvSpPr>
        <dsp:cNvPr id="0" name=""/>
        <dsp:cNvSpPr/>
      </dsp:nvSpPr>
      <dsp:spPr>
        <a:xfrm rot="50165">
          <a:off x="6275223" y="110892"/>
          <a:ext cx="612983" cy="540093"/>
        </a:xfrm>
        <a:prstGeom prst="rightArrow">
          <a:avLst>
            <a:gd name="adj1" fmla="val 60000"/>
            <a:gd name="adj2" fmla="val 50000"/>
          </a:avLst>
        </a:prstGeom>
        <a:solidFill>
          <a:srgbClr val="90989E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 noProof="0" dirty="0">
            <a:solidFill>
              <a:schemeClr val="tx2">
                <a:lumMod val="90000"/>
                <a:lumOff val="10000"/>
              </a:schemeClr>
            </a:solidFill>
          </a:endParaRPr>
        </a:p>
      </dsp:txBody>
      <dsp:txXfrm>
        <a:off x="6275232" y="217729"/>
        <a:ext cx="450955" cy="324055"/>
      </dsp:txXfrm>
    </dsp:sp>
    <dsp:sp modelId="{9BE9FC02-82D7-4489-A006-589B0CE41ECE}">
      <dsp:nvSpPr>
        <dsp:cNvPr id="0" name=""/>
        <dsp:cNvSpPr/>
      </dsp:nvSpPr>
      <dsp:spPr>
        <a:xfrm>
          <a:off x="7142593" y="0"/>
          <a:ext cx="2169661" cy="1214866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noProof="0" dirty="0" smtClean="0">
              <a:ln/>
            </a:rPr>
            <a:t>Only the CDC paths of main modes are analyzed</a:t>
          </a:r>
          <a:endParaRPr lang="en-US" sz="1600" kern="1200" noProof="0" dirty="0">
            <a:ln/>
          </a:endParaRPr>
        </a:p>
      </dsp:txBody>
      <dsp:txXfrm>
        <a:off x="7142593" y="0"/>
        <a:ext cx="2169661" cy="809910"/>
      </dsp:txXfrm>
    </dsp:sp>
    <dsp:sp modelId="{18714D2A-7660-488B-BBCB-F99E150EB0EA}">
      <dsp:nvSpPr>
        <dsp:cNvPr id="0" name=""/>
        <dsp:cNvSpPr/>
      </dsp:nvSpPr>
      <dsp:spPr>
        <a:xfrm>
          <a:off x="7586548" y="809910"/>
          <a:ext cx="2169661" cy="16262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noProof="0" smtClean="0"/>
            <a:t>Deteriorated Quality of Result</a:t>
          </a:r>
          <a:endParaRPr lang="en-US" sz="1600" kern="1200" noProof="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noProof="0" smtClean="0"/>
            <a:t>Lower CDC coverage</a:t>
          </a:r>
          <a:endParaRPr lang="en-US" sz="1600" kern="1200" noProof="0" dirty="0"/>
        </a:p>
      </dsp:txBody>
      <dsp:txXfrm>
        <a:off x="7634180" y="857542"/>
        <a:ext cx="2074397" cy="15310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ADC714-B8C8-41CC-8B32-1E23D8396FA6}" type="datetimeFigureOut">
              <a:rPr lang="fr-FR" smtClean="0"/>
              <a:t>24/05/2019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440946-B3FE-4062-9BAE-4125F5E6CB4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52641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40946-B3FE-4062-9BAE-4125F5E6CB49}" type="slidenum">
              <a:rPr lang="en-US" sz="1600" smtClean="0">
                <a:latin typeface="Arial" panose="020B0604020202020204" pitchFamily="34" charset="0"/>
              </a:rPr>
              <a:t>1</a:t>
            </a:fld>
            <a:endParaRPr lang="en-US" sz="16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49944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40946-B3FE-4062-9BAE-4125F5E6CB49}" type="slidenum">
              <a:rPr lang="en-US" sz="1600" smtClean="0">
                <a:latin typeface="Arial" panose="020B0604020202020204" pitchFamily="34" charset="0"/>
              </a:rPr>
              <a:t>11</a:t>
            </a:fld>
            <a:endParaRPr lang="en-US" sz="16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71471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40946-B3FE-4062-9BAE-4125F5E6CB49}" type="slidenum">
              <a:rPr lang="en-US" sz="1600" smtClean="0">
                <a:latin typeface="Arial" panose="020B0604020202020204" pitchFamily="34" charset="0"/>
              </a:rPr>
              <a:t>12</a:t>
            </a:fld>
            <a:endParaRPr lang="en-US" sz="16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71261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40946-B3FE-4062-9BAE-4125F5E6CB49}" type="slidenum">
              <a:rPr lang="en-US" sz="1600" smtClean="0">
                <a:latin typeface="Arial" panose="020B0604020202020204" pitchFamily="34" charset="0"/>
              </a:rPr>
              <a:t>2</a:t>
            </a:fld>
            <a:endParaRPr lang="en-US" sz="16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24264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40946-B3FE-4062-9BAE-4125F5E6CB49}" type="slidenum">
              <a:rPr lang="en-US" sz="1600" smtClean="0">
                <a:latin typeface="Arial" panose="020B0604020202020204" pitchFamily="34" charset="0"/>
              </a:rPr>
              <a:t>3</a:t>
            </a:fld>
            <a:endParaRPr lang="en-US" sz="16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94168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40946-B3FE-4062-9BAE-4125F5E6CB49}" type="slidenum">
              <a:rPr lang="en-US" sz="1600" smtClean="0">
                <a:latin typeface="Arial" panose="020B0604020202020204" pitchFamily="34" charset="0"/>
              </a:rPr>
              <a:t>4</a:t>
            </a:fld>
            <a:endParaRPr lang="en-US" sz="16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59060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40946-B3FE-4062-9BAE-4125F5E6CB49}" type="slidenum">
              <a:rPr lang="en-US" sz="1600" smtClean="0">
                <a:latin typeface="Arial" panose="020B0604020202020204" pitchFamily="34" charset="0"/>
              </a:rPr>
              <a:t>5</a:t>
            </a:fld>
            <a:endParaRPr lang="en-US" sz="16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42415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40946-B3FE-4062-9BAE-4125F5E6CB49}" type="slidenum">
              <a:rPr lang="en-US" sz="1600" smtClean="0">
                <a:latin typeface="Arial" panose="020B0604020202020204" pitchFamily="34" charset="0"/>
              </a:rPr>
              <a:t>7</a:t>
            </a:fld>
            <a:endParaRPr lang="en-US" sz="16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7954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40946-B3FE-4062-9BAE-4125F5E6CB49}" type="slidenum">
              <a:rPr lang="en-US" sz="1600" smtClean="0">
                <a:latin typeface="Arial" panose="020B0604020202020204" pitchFamily="34" charset="0"/>
              </a:rPr>
              <a:t>8</a:t>
            </a:fld>
            <a:endParaRPr lang="en-US" sz="16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74251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40946-B3FE-4062-9BAE-4125F5E6CB49}" type="slidenum">
              <a:rPr lang="en-US" sz="1600" smtClean="0">
                <a:latin typeface="Arial" panose="020B0604020202020204" pitchFamily="34" charset="0"/>
              </a:rPr>
              <a:t>9</a:t>
            </a:fld>
            <a:endParaRPr lang="en-US" sz="16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72588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40946-B3FE-4062-9BAE-4125F5E6CB49}" type="slidenum">
              <a:rPr lang="en-US" sz="1600" smtClean="0">
                <a:latin typeface="Arial" panose="020B0604020202020204" pitchFamily="34" charset="0"/>
              </a:rPr>
              <a:t>10</a:t>
            </a:fld>
            <a:endParaRPr lang="en-US" sz="16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178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Mai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" y="794"/>
            <a:ext cx="12193840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935289" y="1687947"/>
            <a:ext cx="9053263" cy="1470366"/>
          </a:xfrm>
        </p:spPr>
        <p:txBody>
          <a:bodyPr anchor="b"/>
          <a:lstStyle>
            <a:lvl1pPr algn="l">
              <a:defRPr baseline="0"/>
            </a:lvl1pPr>
          </a:lstStyle>
          <a:p>
            <a:r>
              <a:rPr lang="en-US" noProof="0" dirty="0"/>
              <a:t>Click to add main title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935289" y="3403284"/>
            <a:ext cx="7323946" cy="1753006"/>
          </a:xfrm>
        </p:spPr>
        <p:txBody>
          <a:bodyPr>
            <a:normAutofit/>
          </a:bodyPr>
          <a:lstStyle>
            <a:lvl1pPr marL="0" indent="0" algn="l">
              <a:buNone/>
              <a:defRPr sz="1900" baseline="0">
                <a:solidFill>
                  <a:schemeClr val="accent4"/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/>
              <a:t>Click to add subtitle</a:t>
            </a:r>
          </a:p>
        </p:txBody>
      </p:sp>
      <p:pic>
        <p:nvPicPr>
          <p:cNvPr id="7" name="Picture 4" descr="D:\Le sel en +\Realisations\TBWA\120117 Microelectronics\ST_Bloc marque_Qi_H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662" y="5640083"/>
            <a:ext cx="3264850" cy="1054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9482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/>
              <a:t>Click to add slide title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09759" y="1334615"/>
            <a:ext cx="10975657" cy="1554249"/>
          </a:xfrm>
        </p:spPr>
        <p:txBody>
          <a:bodyPr>
            <a:spAutoFit/>
          </a:bodyPr>
          <a:lstStyle>
            <a:lvl1pPr marL="270000" indent="-270000">
              <a:lnSpc>
                <a:spcPct val="100000"/>
              </a:lnSpc>
              <a:spcBef>
                <a:spcPts val="2400"/>
              </a:spcBef>
              <a:defRPr baseline="0"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</a:lstStyle>
          <a:p>
            <a:pPr lvl="0"/>
            <a:r>
              <a:rPr lang="en-US" noProof="0" dirty="0"/>
              <a:t>First Level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/>
            </a:lvl1pPr>
          </a:lstStyle>
          <a:p>
            <a:fld id="{5B31B9E4-8E4D-4C86-BFD7-412B282B373B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422771" y="6524698"/>
            <a:ext cx="4553966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noProof="0"/>
              <a:t>Presentation Title</a:t>
            </a:r>
          </a:p>
        </p:txBody>
      </p:sp>
      <p:sp>
        <p:nvSpPr>
          <p:cNvPr id="10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128519" y="6524698"/>
            <a:ext cx="705780" cy="169277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lang="fr-FR" sz="110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7C1BCAF-80A6-4211-AF49-13864F134AF4}" type="datetime1">
              <a:rPr lang="fr-FR" smtClean="0"/>
              <a:t>24/05/2019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3809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" y="787"/>
            <a:ext cx="12193865" cy="685801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891140" y="4756325"/>
            <a:ext cx="10365898" cy="1362390"/>
          </a:xfrm>
        </p:spPr>
        <p:txBody>
          <a:bodyPr anchor="t">
            <a:noAutofit/>
          </a:bodyPr>
          <a:lstStyle>
            <a:lvl1pPr algn="l">
              <a:defRPr sz="4400" b="0" cap="none" baseline="0"/>
            </a:lvl1pPr>
          </a:lstStyle>
          <a:p>
            <a:r>
              <a:rPr lang="en-US" noProof="0" dirty="0"/>
              <a:t>Click to add section title</a:t>
            </a: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422771" y="6524698"/>
            <a:ext cx="4553966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noProof="0"/>
              <a:t>Presentation Title</a:t>
            </a:r>
          </a:p>
        </p:txBody>
      </p:sp>
      <p:sp>
        <p:nvSpPr>
          <p:cNvPr id="9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128519" y="6524698"/>
            <a:ext cx="705780" cy="169277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lang="fr-FR" sz="110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0EF7455F-A596-4B37-9775-8D124FA84067}" type="datetime1">
              <a:rPr lang="fr-FR" smtClean="0"/>
              <a:t>24/05/2019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70730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noProof="0" dirty="0"/>
              <a:t>Click to add slide title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609759" y="1334614"/>
            <a:ext cx="5386203" cy="1231084"/>
          </a:xfrm>
        </p:spPr>
        <p:txBody>
          <a:bodyPr>
            <a:spAutoFit/>
          </a:bodyPr>
          <a:lstStyle>
            <a:lvl1pPr>
              <a:lnSpc>
                <a:spcPct val="100000"/>
              </a:lnSpc>
              <a:spcBef>
                <a:spcPts val="2400"/>
              </a:spcBef>
              <a:defRPr sz="2400"/>
            </a:lvl1pPr>
            <a:lvl2pPr>
              <a:lnSpc>
                <a:spcPct val="100000"/>
              </a:lnSpc>
              <a:defRPr sz="2000"/>
            </a:lvl2pPr>
            <a:lvl3pPr>
              <a:lnSpc>
                <a:spcPct val="100000"/>
              </a:lnSpc>
              <a:defRPr sz="18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noProof="0" dirty="0"/>
              <a:t>First level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1B9E4-8E4D-4C86-BFD7-412B282B373B}" type="slidenum">
              <a:rPr lang="fr-FR" smtClean="0"/>
              <a:t>‹#›</a:t>
            </a:fld>
            <a:endParaRPr lang="fr-FR"/>
          </a:p>
        </p:txBody>
      </p:sp>
      <p:sp>
        <p:nvSpPr>
          <p:cNvPr id="10" name="Espace réservé du contenu 2"/>
          <p:cNvSpPr>
            <a:spLocks noGrp="1"/>
          </p:cNvSpPr>
          <p:nvPr>
            <p:ph sz="half" idx="14" hasCustomPrompt="1"/>
          </p:nvPr>
        </p:nvSpPr>
        <p:spPr>
          <a:xfrm>
            <a:off x="6185419" y="1334614"/>
            <a:ext cx="5386203" cy="1231084"/>
          </a:xfrm>
        </p:spPr>
        <p:txBody>
          <a:bodyPr>
            <a:spAutoFit/>
          </a:bodyPr>
          <a:lstStyle>
            <a:lvl1pPr>
              <a:lnSpc>
                <a:spcPct val="100000"/>
              </a:lnSpc>
              <a:spcBef>
                <a:spcPts val="2400"/>
              </a:spcBef>
              <a:defRPr sz="2400"/>
            </a:lvl1pPr>
            <a:lvl2pPr>
              <a:lnSpc>
                <a:spcPct val="100000"/>
              </a:lnSpc>
              <a:defRPr sz="2000"/>
            </a:lvl2pPr>
            <a:lvl3pPr>
              <a:lnSpc>
                <a:spcPct val="100000"/>
              </a:lnSpc>
              <a:defRPr sz="18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noProof="0" dirty="0"/>
              <a:t>First level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422771" y="6524698"/>
            <a:ext cx="4553966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noProof="0"/>
              <a:t>Presentation Title</a:t>
            </a:r>
          </a:p>
        </p:txBody>
      </p:sp>
      <p:sp>
        <p:nvSpPr>
          <p:cNvPr id="12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128519" y="6524698"/>
            <a:ext cx="705780" cy="169277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lang="fr-FR" sz="110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4A737017-1253-4AFD-A3B1-DEC71202F948}" type="datetime1">
              <a:rPr lang="fr-FR" smtClean="0"/>
              <a:t>24/05/2019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022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noProof="0" dirty="0"/>
              <a:t>Click to add slide title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1B9E4-8E4D-4C86-BFD7-412B282B373B}" type="slidenum">
              <a:rPr lang="fr-FR" smtClean="0"/>
              <a:t>‹#›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422771" y="6524698"/>
            <a:ext cx="4553966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noProof="0"/>
              <a:t>Presentation Title</a:t>
            </a:r>
          </a:p>
        </p:txBody>
      </p:sp>
      <p:sp>
        <p:nvSpPr>
          <p:cNvPr id="9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128519" y="6524698"/>
            <a:ext cx="705780" cy="169277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lang="fr-FR" sz="110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5510C41-FA5A-4035-B187-18D30FC42DCB}" type="datetime1">
              <a:rPr lang="fr-FR" smtClean="0"/>
              <a:t>24/05/2019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53141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1B9E4-8E4D-4C86-BFD7-412B282B373B}" type="slidenum">
              <a:rPr lang="fr-FR" smtClean="0"/>
              <a:t>‹#›</a:t>
            </a:fld>
            <a:endParaRPr lang="fr-FR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422771" y="6524698"/>
            <a:ext cx="4553966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noProof="0"/>
              <a:t>Presentation Title</a:t>
            </a:r>
          </a:p>
        </p:txBody>
      </p:sp>
      <p:sp>
        <p:nvSpPr>
          <p:cNvPr id="8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128519" y="6524698"/>
            <a:ext cx="705780" cy="169277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lang="fr-FR" sz="110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D56D75EE-EB6A-4EFA-AB42-679A4BB1215A}" type="datetime1">
              <a:rPr lang="fr-FR" smtClean="0"/>
              <a:t>24/05/2019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8874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760" y="116660"/>
            <a:ext cx="10769790" cy="1143265"/>
          </a:xfrm>
          <a:prstGeom prst="rect">
            <a:avLst/>
          </a:prstGeom>
        </p:spPr>
        <p:txBody>
          <a:bodyPr vert="horz" lIns="121899" tIns="60949" rIns="121899" bIns="60949" rtlCol="0" anchor="ctr">
            <a:noAutofit/>
          </a:bodyPr>
          <a:lstStyle/>
          <a:p>
            <a:r>
              <a:rPr lang="en-US" noProof="0" dirty="0"/>
              <a:t>Click to add slide title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759" y="1351056"/>
            <a:ext cx="10975657" cy="4527011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noProof="0" dirty="0"/>
              <a:t>First Level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493318" y="669550"/>
            <a:ext cx="726848" cy="216000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0" tIns="0" rIns="252000" bIns="0" rtlCol="0" anchor="ctr"/>
          <a:lstStyle>
            <a:lvl1pPr algn="r">
              <a:defRPr sz="1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31B9E4-8E4D-4C86-BFD7-412B282B373B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422771" y="6524698"/>
            <a:ext cx="4553966" cy="1692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noProof="0"/>
              <a:t>Presentation Title</a:t>
            </a:r>
          </a:p>
        </p:txBody>
      </p:sp>
      <p:sp>
        <p:nvSpPr>
          <p:cNvPr id="10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128519" y="6524698"/>
            <a:ext cx="705780" cy="169277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lang="fr-FR" sz="110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BF9EEBEC-395B-4C33-81CF-C2FD99F4CDC9}" type="datetime1">
              <a:rPr lang="fr-FR" smtClean="0"/>
              <a:t>24/05/2019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9712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89" r:id="rId2"/>
    <p:sldLayoutId id="2147483678" r:id="rId3"/>
    <p:sldLayoutId id="2147483680" r:id="rId4"/>
    <p:sldLayoutId id="2147483681" r:id="rId5"/>
    <p:sldLayoutId id="2147483682" r:id="rId6"/>
  </p:sldLayoutIdLst>
  <p:hf hdr="0" ftr="0" dt="0"/>
  <p:txStyles>
    <p:titleStyle>
      <a:lvl1pPr algn="r" defTabSz="1218987" rtl="0" eaLnBrk="1" latinLnBrk="0" hangingPunct="1">
        <a:spcBef>
          <a:spcPct val="0"/>
        </a:spcBef>
        <a:buNone/>
        <a:defRPr sz="4400" b="0" i="0" u="none" kern="1200">
          <a:solidFill>
            <a:schemeClr val="accent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70000" indent="-270000" algn="l" defTabSz="1218987" rtl="0" eaLnBrk="1" latinLnBrk="0" hangingPunct="1">
        <a:lnSpc>
          <a:spcPct val="100000"/>
        </a:lnSpc>
        <a:spcBef>
          <a:spcPts val="24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400" kern="1200" baseline="0">
          <a:solidFill>
            <a:schemeClr val="accent4"/>
          </a:solidFill>
          <a:latin typeface="Arial" pitchFamily="34" charset="0"/>
          <a:ea typeface="+mn-ea"/>
          <a:cs typeface="Arial" pitchFamily="34" charset="0"/>
        </a:defRPr>
      </a:lvl1pPr>
      <a:lvl2pPr marL="630000" indent="-270000" algn="l" defTabSz="1218987" rtl="0" eaLnBrk="1" latinLnBrk="0" hangingPunct="1">
        <a:lnSpc>
          <a:spcPct val="90000"/>
        </a:lnSpc>
        <a:spcBef>
          <a:spcPts val="600"/>
        </a:spcBef>
        <a:spcAft>
          <a:spcPts val="0"/>
        </a:spcAft>
        <a:buClr>
          <a:schemeClr val="accent4">
            <a:lumMod val="90000"/>
            <a:lumOff val="10000"/>
          </a:schemeClr>
        </a:buClr>
        <a:buFont typeface="Arial" pitchFamily="34" charset="0"/>
        <a:buChar char="•"/>
        <a:defRPr sz="2000" b="0" i="0" u="none" kern="1200">
          <a:solidFill>
            <a:schemeClr val="accent4">
              <a:lumMod val="90000"/>
              <a:lumOff val="10000"/>
            </a:schemeClr>
          </a:solidFill>
          <a:latin typeface="Arial" pitchFamily="34" charset="0"/>
          <a:ea typeface="+mn-ea"/>
          <a:cs typeface="Arial" pitchFamily="34" charset="0"/>
        </a:defRPr>
      </a:lvl2pPr>
      <a:lvl3pPr marL="990000" indent="-270000" algn="l" defTabSz="1218987" rtl="0" eaLnBrk="1" latinLnBrk="0" hangingPunct="1">
        <a:lnSpc>
          <a:spcPct val="90000"/>
        </a:lnSpc>
        <a:spcBef>
          <a:spcPts val="600"/>
        </a:spcBef>
        <a:spcAft>
          <a:spcPts val="0"/>
        </a:spcAft>
        <a:buFont typeface="Arial" pitchFamily="34" charset="0"/>
        <a:buChar char="•"/>
        <a:defRPr sz="1800" kern="1200" baseline="0">
          <a:solidFill>
            <a:schemeClr val="accent3">
              <a:lumMod val="50000"/>
            </a:schemeClr>
          </a:solidFill>
          <a:latin typeface="Arial" pitchFamily="34" charset="0"/>
          <a:ea typeface="+mn-ea"/>
          <a:cs typeface="Arial" pitchFamily="34" charset="0"/>
        </a:defRPr>
      </a:lvl3pPr>
      <a:lvl4pPr marL="1350000" indent="-270000" algn="l" defTabSz="1218987" rtl="0" eaLnBrk="1" latinLnBrk="0" hangingPunct="1">
        <a:lnSpc>
          <a:spcPct val="90000"/>
        </a:lnSpc>
        <a:spcBef>
          <a:spcPts val="600"/>
        </a:spcBef>
        <a:spcAft>
          <a:spcPts val="0"/>
        </a:spcAft>
        <a:buFont typeface="Arial" pitchFamily="34" charset="0"/>
        <a:buChar char="•"/>
        <a:defRPr sz="1600" kern="1200" baseline="0">
          <a:solidFill>
            <a:schemeClr val="accent3">
              <a:lumMod val="75000"/>
            </a:schemeClr>
          </a:solidFill>
          <a:latin typeface="Arial" pitchFamily="34" charset="0"/>
          <a:ea typeface="+mn-ea"/>
          <a:cs typeface="Arial" pitchFamily="34" charset="0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microsoft.com/office/2007/relationships/diagramDrawing" Target="../diagrams/drawing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diagramColors" Target="../diagrams/colors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QuickStyle" Target="../diagrams/quickStyle2.xml"/><Relationship Id="rId5" Type="http://schemas.openxmlformats.org/officeDocument/2006/relationships/diagramQuickStyle" Target="../diagrams/quickStyle1.xml"/><Relationship Id="rId10" Type="http://schemas.openxmlformats.org/officeDocument/2006/relationships/diagramLayout" Target="../diagrams/layout2.xml"/><Relationship Id="rId4" Type="http://schemas.openxmlformats.org/officeDocument/2006/relationships/diagramLayout" Target="../diagrams/layout1.xml"/><Relationship Id="rId9" Type="http://schemas.openxmlformats.org/officeDocument/2006/relationships/diagramData" Target="../diagrams/data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35289" y="1495442"/>
            <a:ext cx="9053263" cy="1470366"/>
          </a:xfrm>
        </p:spPr>
        <p:txBody>
          <a:bodyPr anchor="b" anchorCtr="0"/>
          <a:lstStyle/>
          <a:p>
            <a:r>
              <a:rPr lang="en-US" dirty="0" smtClean="0">
                <a:solidFill>
                  <a:srgbClr val="39A9DC"/>
                </a:solidFill>
              </a:rPr>
              <a:t>Multimodal CDC Analysis</a:t>
            </a:r>
            <a:endParaRPr lang="en-US" dirty="0">
              <a:solidFill>
                <a:srgbClr val="39A9DC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4514536"/>
              </p:ext>
            </p:extLst>
          </p:nvPr>
        </p:nvGraphicFramePr>
        <p:xfrm>
          <a:off x="622829" y="2965808"/>
          <a:ext cx="8573246" cy="219456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594699">
                  <a:extLst>
                    <a:ext uri="{9D8B030D-6E8A-4147-A177-3AD203B41FA5}">
                      <a16:colId xmlns:a16="http://schemas.microsoft.com/office/drawing/2014/main" val="930364249"/>
                    </a:ext>
                  </a:extLst>
                </a:gridCol>
                <a:gridCol w="2943457">
                  <a:extLst>
                    <a:ext uri="{9D8B030D-6E8A-4147-A177-3AD203B41FA5}">
                      <a16:colId xmlns:a16="http://schemas.microsoft.com/office/drawing/2014/main" val="1460484670"/>
                    </a:ext>
                  </a:extLst>
                </a:gridCol>
                <a:gridCol w="3035090">
                  <a:extLst>
                    <a:ext uri="{9D8B030D-6E8A-4147-A177-3AD203B41FA5}">
                      <a16:colId xmlns:a16="http://schemas.microsoft.com/office/drawing/2014/main" val="27543270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Author</a:t>
                      </a:r>
                      <a:r>
                        <a:rPr lang="en-US" sz="1400" baseline="0" dirty="0" smtClean="0"/>
                        <a:t> Name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Affiliation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Email</a:t>
                      </a:r>
                      <a:endParaRPr 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67110531"/>
                  </a:ext>
                </a:extLst>
              </a:tr>
              <a:tr h="41803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>
                          <a:solidFill>
                            <a:srgbClr val="002052"/>
                          </a:solidFill>
                        </a:rPr>
                        <a:t>Maël</a:t>
                      </a:r>
                      <a:r>
                        <a:rPr lang="en-US" sz="1400" dirty="0" smtClean="0">
                          <a:solidFill>
                            <a:srgbClr val="002052"/>
                          </a:solidFill>
                        </a:rPr>
                        <a:t> RABÉ</a:t>
                      </a:r>
                      <a:endParaRPr lang="en-US" sz="1400" dirty="0">
                        <a:solidFill>
                          <a:srgbClr val="00205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 smtClean="0">
                          <a:solidFill>
                            <a:srgbClr val="002052"/>
                          </a:solidFill>
                        </a:rPr>
                        <a:t>STMicroelectronics</a:t>
                      </a:r>
                    </a:p>
                    <a:p>
                      <a:pPr marL="0" marR="0" lvl="0" indent="0" algn="ctr" defTabSz="12189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rgbClr val="002052"/>
                          </a:solidFill>
                        </a:rPr>
                        <a:t>Student</a:t>
                      </a:r>
                      <a:r>
                        <a:rPr lang="en-US" sz="1100" baseline="0" dirty="0" smtClean="0">
                          <a:solidFill>
                            <a:srgbClr val="002052"/>
                          </a:solidFill>
                        </a:rPr>
                        <a:t> / CDC team member</a:t>
                      </a:r>
                      <a:endParaRPr lang="en-US" sz="1100" baseline="0" dirty="0">
                        <a:solidFill>
                          <a:srgbClr val="00205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2052"/>
                          </a:solidFill>
                        </a:rPr>
                        <a:t>mael.rabe@st.com</a:t>
                      </a:r>
                      <a:endParaRPr lang="en-US" sz="1400" dirty="0">
                        <a:solidFill>
                          <a:srgbClr val="002052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50134747"/>
                  </a:ext>
                </a:extLst>
              </a:tr>
              <a:tr h="46721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2052"/>
                          </a:solidFill>
                        </a:rPr>
                        <a:t>Jean-Christophe</a:t>
                      </a:r>
                      <a:r>
                        <a:rPr lang="en-US" sz="1400" baseline="0" dirty="0" smtClean="0">
                          <a:solidFill>
                            <a:srgbClr val="002052"/>
                          </a:solidFill>
                        </a:rPr>
                        <a:t> BRIGNONE</a:t>
                      </a:r>
                      <a:endParaRPr lang="en-US" sz="1400" dirty="0">
                        <a:solidFill>
                          <a:srgbClr val="00205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2052"/>
                          </a:solidFill>
                        </a:rPr>
                        <a:t>STMicroelectronics</a:t>
                      </a:r>
                    </a:p>
                    <a:p>
                      <a:pPr algn="ctr"/>
                      <a:r>
                        <a:rPr lang="en-US" sz="1100" dirty="0" smtClean="0">
                          <a:solidFill>
                            <a:srgbClr val="002052"/>
                          </a:solidFill>
                        </a:rPr>
                        <a:t>CDC team leader</a:t>
                      </a:r>
                      <a:endParaRPr lang="en-US" sz="1100" dirty="0">
                        <a:solidFill>
                          <a:srgbClr val="00205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2052"/>
                          </a:solidFill>
                        </a:rPr>
                        <a:t>jean-christophe.brignone@st.com</a:t>
                      </a:r>
                      <a:endParaRPr lang="en-US" sz="1400" dirty="0">
                        <a:solidFill>
                          <a:srgbClr val="002052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58091594"/>
                  </a:ext>
                </a:extLst>
              </a:tr>
              <a:tr h="41803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2052"/>
                          </a:solidFill>
                        </a:rPr>
                        <a:t>Paras Mal JAIN</a:t>
                      </a:r>
                      <a:endParaRPr lang="en-US" sz="1400" dirty="0">
                        <a:solidFill>
                          <a:srgbClr val="00205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2052"/>
                          </a:solidFill>
                        </a:rPr>
                        <a:t>Synopsys</a:t>
                      </a:r>
                    </a:p>
                    <a:p>
                      <a:pPr algn="ctr"/>
                      <a:r>
                        <a:rPr lang="en-US" sz="1100" dirty="0" smtClean="0">
                          <a:solidFill>
                            <a:srgbClr val="002052"/>
                          </a:solidFill>
                        </a:rPr>
                        <a:t>Director R&amp;D</a:t>
                      </a:r>
                      <a:endParaRPr lang="en-US" sz="1100" dirty="0">
                        <a:solidFill>
                          <a:srgbClr val="00205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2052"/>
                          </a:solidFill>
                        </a:rPr>
                        <a:t>parasmal.jain@synopsys.com</a:t>
                      </a:r>
                      <a:endParaRPr lang="en-US" sz="1400" dirty="0">
                        <a:solidFill>
                          <a:srgbClr val="002052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94229009"/>
                  </a:ext>
                </a:extLst>
              </a:tr>
              <a:tr h="41803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>
                          <a:solidFill>
                            <a:srgbClr val="002052"/>
                          </a:solidFill>
                        </a:rPr>
                        <a:t>Ankush</a:t>
                      </a:r>
                      <a:r>
                        <a:rPr lang="en-US" sz="1400" dirty="0" smtClean="0">
                          <a:solidFill>
                            <a:srgbClr val="002052"/>
                          </a:solidFill>
                        </a:rPr>
                        <a:t> BAGOTRA</a:t>
                      </a:r>
                      <a:endParaRPr lang="en-US" sz="1400" dirty="0">
                        <a:solidFill>
                          <a:srgbClr val="00205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2052"/>
                          </a:solidFill>
                        </a:rPr>
                        <a:t>Synopsys</a:t>
                      </a:r>
                    </a:p>
                    <a:p>
                      <a:pPr algn="ctr"/>
                      <a:r>
                        <a:rPr lang="en-US" sz="1100" dirty="0" err="1" smtClean="0">
                          <a:solidFill>
                            <a:srgbClr val="002052"/>
                          </a:solidFill>
                        </a:rPr>
                        <a:t>Sr.Manager</a:t>
                      </a:r>
                      <a:r>
                        <a:rPr lang="en-US" sz="1100" dirty="0" smtClean="0">
                          <a:solidFill>
                            <a:srgbClr val="002052"/>
                          </a:solidFill>
                        </a:rPr>
                        <a:t>, Application</a:t>
                      </a:r>
                      <a:r>
                        <a:rPr lang="en-US" sz="1100" baseline="0" dirty="0" smtClean="0">
                          <a:solidFill>
                            <a:srgbClr val="002052"/>
                          </a:solidFill>
                        </a:rPr>
                        <a:t> Engineering</a:t>
                      </a:r>
                      <a:endParaRPr lang="en-US" sz="1100" dirty="0">
                        <a:solidFill>
                          <a:srgbClr val="00205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2052"/>
                          </a:solidFill>
                        </a:rPr>
                        <a:t>ankush</a:t>
                      </a:r>
                      <a:r>
                        <a:rPr lang="en-US" sz="1400" baseline="0" dirty="0" smtClean="0">
                          <a:solidFill>
                            <a:srgbClr val="002052"/>
                          </a:solidFill>
                        </a:rPr>
                        <a:t>.bagotra@synopsys.com</a:t>
                      </a:r>
                      <a:endParaRPr lang="en-US" sz="1400" dirty="0">
                        <a:solidFill>
                          <a:srgbClr val="002052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36304884"/>
                  </a:ext>
                </a:extLst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061" b="90909" l="5250" r="91750">
                        <a14:foregroundMark x1="14333" y1="35566" x2="14333" y2="35566"/>
                        <a14:foregroundMark x1="22500" y1="36364" x2="22500" y2="36364"/>
                        <a14:foregroundMark x1="25417" y1="38278" x2="25417" y2="38278"/>
                        <a14:foregroundMark x1="30833" y1="39553" x2="30833" y2="39553"/>
                        <a14:foregroundMark x1="37500" y1="41148" x2="37500" y2="41148"/>
                        <a14:foregroundMark x1="48167" y1="40829" x2="48167" y2="40829"/>
                        <a14:foregroundMark x1="51083" y1="40989" x2="51083" y2="40989"/>
                        <a14:foregroundMark x1="65417" y1="39553" x2="65417" y2="39553"/>
                        <a14:foregroundMark x1="70583" y1="36045" x2="70583" y2="36045"/>
                        <a14:foregroundMark x1="73250" y1="41627" x2="73250" y2="41627"/>
                        <a14:foregroundMark x1="78750" y1="47209" x2="78750" y2="47209"/>
                        <a14:foregroundMark x1="14000" y1="63477" x2="14000" y2="63477"/>
                        <a14:foregroundMark x1="12500" y1="63636" x2="12500" y2="63636"/>
                        <a14:foregroundMark x1="11667" y1="69378" x2="11667" y2="69378"/>
                        <a14:foregroundMark x1="17500" y1="63477" x2="17500" y2="63477"/>
                        <a14:foregroundMark x1="17000" y1="68421" x2="17000" y2="68421"/>
                        <a14:foregroundMark x1="19583" y1="67145" x2="19583" y2="67145"/>
                        <a14:foregroundMark x1="22083" y1="68102" x2="22083" y2="68102"/>
                        <a14:foregroundMark x1="22333" y1="63796" x2="22333" y2="63796"/>
                        <a14:foregroundMark x1="24167" y1="68900" x2="24167" y2="68900"/>
                        <a14:foregroundMark x1="29083" y1="66826" x2="29083" y2="66826"/>
                        <a14:foregroundMark x1="34167" y1="67783" x2="34167" y2="67783"/>
                        <a14:foregroundMark x1="36083" y1="65869" x2="36083" y2="65869"/>
                        <a14:foregroundMark x1="41833" y1="67464" x2="41833" y2="67464"/>
                        <a14:foregroundMark x1="44250" y1="68262" x2="44250" y2="68262"/>
                        <a14:foregroundMark x1="54250" y1="67943" x2="54250" y2="67943"/>
                        <a14:foregroundMark x1="57917" y1="66507" x2="57917" y2="66507"/>
                        <a14:foregroundMark x1="62750" y1="66986" x2="62750" y2="66986"/>
                        <a14:foregroundMark x1="66083" y1="67464" x2="66083" y2="67464"/>
                        <a14:foregroundMark x1="68667" y1="66667" x2="68667" y2="66667"/>
                        <a14:foregroundMark x1="71250" y1="70016" x2="71250" y2="70016"/>
                        <a14:foregroundMark x1="76083" y1="65869" x2="76083" y2="65869"/>
                        <a14:foregroundMark x1="79333" y1="66986" x2="79333" y2="66986"/>
                        <a14:foregroundMark x1="82417" y1="68900" x2="82417" y2="68900"/>
                        <a14:foregroundMark x1="79750" y1="66348" x2="79750" y2="66348"/>
                        <a14:backgroundMark x1="30167" y1="68102" x2="30167" y2="68102"/>
                        <a14:backgroundMark x1="45833" y1="68581" x2="45833" y2="68581"/>
                        <a14:backgroundMark x1="58250" y1="68581" x2="58250" y2="68581"/>
                        <a14:backgroundMark x1="75417" y1="70335" x2="75417" y2="70335"/>
                        <a14:backgroundMark x1="83583" y1="66507" x2="83583" y2="6650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9778" r="12673" b="25283"/>
          <a:stretch/>
        </p:blipFill>
        <p:spPr>
          <a:xfrm>
            <a:off x="9196075" y="5709699"/>
            <a:ext cx="2781739" cy="914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587128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760" y="116660"/>
            <a:ext cx="10769790" cy="1143265"/>
          </a:xfrm>
        </p:spPr>
        <p:txBody>
          <a:bodyPr anchor="ctr" anchorCtr="0"/>
          <a:lstStyle/>
          <a:p>
            <a:r>
              <a:rPr lang="en-US" smtClean="0">
                <a:solidFill>
                  <a:srgbClr val="39A9DC"/>
                </a:solidFill>
              </a:rPr>
              <a:t>Results</a:t>
            </a:r>
            <a:endParaRPr lang="en-US" dirty="0">
              <a:solidFill>
                <a:srgbClr val="39A9D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1B9E4-8E4D-4C86-BFD7-412B282B373B}" type="slidenum">
              <a:rPr lang="en-US" smtClean="0"/>
              <a:pPr/>
              <a:t>10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0477186"/>
              </p:ext>
            </p:extLst>
          </p:nvPr>
        </p:nvGraphicFramePr>
        <p:xfrm>
          <a:off x="3312782" y="4138329"/>
          <a:ext cx="8180536" cy="2057566"/>
        </p:xfrm>
        <a:graphic>
          <a:graphicData uri="http://schemas.openxmlformats.org/drawingml/2006/table">
            <a:tbl>
              <a:tblPr firstRow="1" bandRow="1">
                <a:effectLst/>
                <a:tableStyleId>{5940675A-B579-460E-94D1-54222C63F5DA}</a:tableStyleId>
              </a:tblPr>
              <a:tblGrid>
                <a:gridCol w="2726846">
                  <a:extLst>
                    <a:ext uri="{9D8B030D-6E8A-4147-A177-3AD203B41FA5}">
                      <a16:colId xmlns:a16="http://schemas.microsoft.com/office/drawing/2014/main" val="3097813504"/>
                    </a:ext>
                  </a:extLst>
                </a:gridCol>
                <a:gridCol w="2357699">
                  <a:extLst>
                    <a:ext uri="{9D8B030D-6E8A-4147-A177-3AD203B41FA5}">
                      <a16:colId xmlns:a16="http://schemas.microsoft.com/office/drawing/2014/main" val="3377652030"/>
                    </a:ext>
                  </a:extLst>
                </a:gridCol>
                <a:gridCol w="3095991">
                  <a:extLst>
                    <a:ext uri="{9D8B030D-6E8A-4147-A177-3AD203B41FA5}">
                      <a16:colId xmlns:a16="http://schemas.microsoft.com/office/drawing/2014/main" val="2149057258"/>
                    </a:ext>
                  </a:extLst>
                </a:gridCol>
              </a:tblGrid>
              <a:tr h="533566">
                <a:tc>
                  <a:txBody>
                    <a:bodyPr/>
                    <a:lstStyle/>
                    <a:p>
                      <a:r>
                        <a:rPr lang="en-US" sz="1400" b="1" dirty="0" err="1" smtClean="0">
                          <a:solidFill>
                            <a:schemeClr val="accent4">
                              <a:lumMod val="90000"/>
                              <a:lumOff val="10000"/>
                            </a:schemeClr>
                          </a:solidFill>
                        </a:rPr>
                        <a:t>SpyGlass</a:t>
                      </a:r>
                      <a:r>
                        <a:rPr lang="en-US" sz="1400" b="1" dirty="0" smtClean="0">
                          <a:solidFill>
                            <a:schemeClr val="accent4">
                              <a:lumMod val="90000"/>
                              <a:lumOff val="10000"/>
                            </a:schemeClr>
                          </a:solidFill>
                        </a:rPr>
                        <a:t> Rule</a:t>
                      </a:r>
                      <a:endParaRPr lang="en-US" sz="1400" b="1" dirty="0">
                        <a:solidFill>
                          <a:schemeClr val="accent4">
                            <a:lumMod val="90000"/>
                            <a:lumOff val="1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EBECE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accent4">
                              <a:lumMod val="90000"/>
                              <a:lumOff val="10000"/>
                            </a:schemeClr>
                          </a:solidFill>
                        </a:rPr>
                        <a:t>Default Violation Count</a:t>
                      </a:r>
                      <a:endParaRPr lang="en-US" sz="1400" b="1" dirty="0">
                        <a:solidFill>
                          <a:schemeClr val="accent4">
                            <a:lumMod val="90000"/>
                            <a:lumOff val="1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bg1"/>
                          </a:solidFill>
                        </a:rPr>
                        <a:t>Violation Count With False Paths</a:t>
                      </a:r>
                      <a:r>
                        <a:rPr lang="en-US" sz="1400" b="1" baseline="0" dirty="0" smtClean="0">
                          <a:solidFill>
                            <a:schemeClr val="bg1"/>
                          </a:solidFill>
                        </a:rPr>
                        <a:t> Eviction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90000"/>
                        <a:lumOff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4171013"/>
                  </a:ext>
                </a:extLst>
              </a:tr>
              <a:tr h="300051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accent4">
                              <a:lumMod val="90000"/>
                              <a:lumOff val="10000"/>
                            </a:schemeClr>
                          </a:solidFill>
                        </a:rPr>
                        <a:t>Ac_unsync01 (Scalar </a:t>
                      </a:r>
                      <a:r>
                        <a:rPr lang="en-US" sz="1400" dirty="0" err="1" smtClean="0">
                          <a:solidFill>
                            <a:schemeClr val="accent4">
                              <a:lumMod val="90000"/>
                              <a:lumOff val="10000"/>
                            </a:schemeClr>
                          </a:solidFill>
                        </a:rPr>
                        <a:t>unsynced</a:t>
                      </a:r>
                      <a:r>
                        <a:rPr lang="en-US" sz="1400" dirty="0" smtClean="0">
                          <a:solidFill>
                            <a:schemeClr val="accent4">
                              <a:lumMod val="90000"/>
                              <a:lumOff val="10000"/>
                            </a:schemeClr>
                          </a:solidFill>
                        </a:rPr>
                        <a:t>)</a:t>
                      </a:r>
                      <a:endParaRPr lang="en-US" sz="1400" dirty="0">
                        <a:solidFill>
                          <a:schemeClr val="accent4">
                            <a:lumMod val="90000"/>
                            <a:lumOff val="1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EBECE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accent4">
                              <a:lumMod val="90000"/>
                              <a:lumOff val="10000"/>
                            </a:schemeClr>
                          </a:solidFill>
                        </a:rPr>
                        <a:t>1722</a:t>
                      </a:r>
                      <a:endParaRPr lang="en-US" sz="1400" dirty="0">
                        <a:solidFill>
                          <a:schemeClr val="accent4">
                            <a:lumMod val="90000"/>
                            <a:lumOff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accent4">
                              <a:lumMod val="90000"/>
                              <a:lumOff val="10000"/>
                            </a:schemeClr>
                          </a:solidFill>
                        </a:rPr>
                        <a:t>933</a:t>
                      </a:r>
                      <a:endParaRPr lang="en-US" sz="1400" dirty="0">
                        <a:solidFill>
                          <a:schemeClr val="accent4">
                            <a:lumMod val="90000"/>
                            <a:lumOff val="1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3043667"/>
                  </a:ext>
                </a:extLst>
              </a:tr>
              <a:tr h="300051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accent4">
                              <a:lumMod val="90000"/>
                              <a:lumOff val="10000"/>
                            </a:schemeClr>
                          </a:solidFill>
                        </a:rPr>
                        <a:t>Ac_unsync02 (Vector </a:t>
                      </a:r>
                      <a:r>
                        <a:rPr lang="en-US" sz="1400" dirty="0" err="1" smtClean="0">
                          <a:solidFill>
                            <a:schemeClr val="accent4">
                              <a:lumMod val="90000"/>
                              <a:lumOff val="10000"/>
                            </a:schemeClr>
                          </a:solidFill>
                        </a:rPr>
                        <a:t>unsynced</a:t>
                      </a:r>
                      <a:r>
                        <a:rPr lang="en-US" sz="1400" dirty="0" smtClean="0">
                          <a:solidFill>
                            <a:schemeClr val="accent4">
                              <a:lumMod val="90000"/>
                              <a:lumOff val="10000"/>
                            </a:schemeClr>
                          </a:solidFill>
                        </a:rPr>
                        <a:t>)</a:t>
                      </a:r>
                      <a:endParaRPr lang="en-US" sz="1400" dirty="0">
                        <a:solidFill>
                          <a:schemeClr val="accent4">
                            <a:lumMod val="90000"/>
                            <a:lumOff val="1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EBECE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accent4">
                              <a:lumMod val="90000"/>
                              <a:lumOff val="10000"/>
                            </a:schemeClr>
                          </a:solidFill>
                        </a:rPr>
                        <a:t>1041</a:t>
                      </a:r>
                      <a:endParaRPr lang="en-US" sz="1400" dirty="0">
                        <a:solidFill>
                          <a:schemeClr val="accent4">
                            <a:lumMod val="90000"/>
                            <a:lumOff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accent4">
                              <a:lumMod val="90000"/>
                              <a:lumOff val="10000"/>
                            </a:schemeClr>
                          </a:solidFill>
                        </a:rPr>
                        <a:t>1010</a:t>
                      </a:r>
                      <a:endParaRPr lang="en-US" sz="1400" dirty="0">
                        <a:solidFill>
                          <a:schemeClr val="accent4">
                            <a:lumMod val="90000"/>
                            <a:lumOff val="1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0368670"/>
                  </a:ext>
                </a:extLst>
              </a:tr>
              <a:tr h="300051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accent4">
                              <a:lumMod val="90000"/>
                              <a:lumOff val="10000"/>
                            </a:schemeClr>
                          </a:solidFill>
                        </a:rPr>
                        <a:t>Ac_glitch03 (CDC glitch)</a:t>
                      </a:r>
                      <a:endParaRPr lang="en-US" sz="1400" dirty="0">
                        <a:solidFill>
                          <a:schemeClr val="accent4">
                            <a:lumMod val="90000"/>
                            <a:lumOff val="1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EBECE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accent4">
                              <a:lumMod val="90000"/>
                              <a:lumOff val="10000"/>
                            </a:schemeClr>
                          </a:solidFill>
                        </a:rPr>
                        <a:t>2214</a:t>
                      </a:r>
                      <a:endParaRPr lang="en-US" sz="1400" dirty="0">
                        <a:solidFill>
                          <a:schemeClr val="accent4">
                            <a:lumMod val="90000"/>
                            <a:lumOff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accent4">
                              <a:lumMod val="90000"/>
                              <a:lumOff val="10000"/>
                            </a:schemeClr>
                          </a:solidFill>
                        </a:rPr>
                        <a:t>1506</a:t>
                      </a:r>
                      <a:endParaRPr lang="en-US" sz="1400" dirty="0">
                        <a:solidFill>
                          <a:schemeClr val="accent4">
                            <a:lumMod val="90000"/>
                            <a:lumOff val="1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1857400"/>
                  </a:ext>
                </a:extLst>
              </a:tr>
              <a:tr h="300051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accent4">
                              <a:lumMod val="90000"/>
                              <a:lumOff val="10000"/>
                            </a:schemeClr>
                          </a:solidFill>
                        </a:rPr>
                        <a:t>Ac_sync01 (Scalar synced)</a:t>
                      </a:r>
                      <a:endParaRPr lang="en-US" sz="1400" dirty="0">
                        <a:solidFill>
                          <a:schemeClr val="accent4">
                            <a:lumMod val="90000"/>
                            <a:lumOff val="1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EBECE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accent4">
                              <a:lumMod val="90000"/>
                              <a:lumOff val="10000"/>
                            </a:schemeClr>
                          </a:solidFill>
                        </a:rPr>
                        <a:t>275</a:t>
                      </a:r>
                      <a:endParaRPr lang="en-US" sz="1400" dirty="0">
                        <a:solidFill>
                          <a:schemeClr val="accent4">
                            <a:lumMod val="90000"/>
                            <a:lumOff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accent4">
                              <a:lumMod val="90000"/>
                              <a:lumOff val="10000"/>
                            </a:schemeClr>
                          </a:solidFill>
                        </a:rPr>
                        <a:t>999</a:t>
                      </a:r>
                      <a:endParaRPr lang="en-US" sz="1400" dirty="0">
                        <a:solidFill>
                          <a:schemeClr val="accent4">
                            <a:lumMod val="90000"/>
                            <a:lumOff val="1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4297414"/>
                  </a:ext>
                </a:extLst>
              </a:tr>
              <a:tr h="300051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accent4">
                              <a:lumMod val="90000"/>
                              <a:lumOff val="10000"/>
                            </a:schemeClr>
                          </a:solidFill>
                        </a:rPr>
                        <a:t>Ac_sync02 (Vector synced)</a:t>
                      </a:r>
                      <a:endParaRPr lang="en-US" sz="1400" dirty="0">
                        <a:solidFill>
                          <a:schemeClr val="accent4">
                            <a:lumMod val="90000"/>
                            <a:lumOff val="1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EBECE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accent4">
                              <a:lumMod val="90000"/>
                              <a:lumOff val="10000"/>
                            </a:schemeClr>
                          </a:solidFill>
                        </a:rPr>
                        <a:t>202</a:t>
                      </a:r>
                      <a:endParaRPr lang="en-US" sz="1400" dirty="0">
                        <a:solidFill>
                          <a:schemeClr val="accent4">
                            <a:lumMod val="90000"/>
                            <a:lumOff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accent4">
                              <a:lumMod val="90000"/>
                              <a:lumOff val="10000"/>
                            </a:schemeClr>
                          </a:solidFill>
                        </a:rPr>
                        <a:t>227</a:t>
                      </a:r>
                      <a:endParaRPr lang="en-US" sz="1400" dirty="0">
                        <a:solidFill>
                          <a:schemeClr val="accent4">
                            <a:lumMod val="90000"/>
                            <a:lumOff val="1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9859553"/>
                  </a:ext>
                </a:extLst>
              </a:tr>
            </a:tbl>
          </a:graphicData>
        </a:graphic>
      </p:graphicFrame>
      <p:graphicFrame>
        <p:nvGraphicFramePr>
          <p:cNvPr id="6" name="Content Placeholder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4232322"/>
              </p:ext>
            </p:extLst>
          </p:nvPr>
        </p:nvGraphicFramePr>
        <p:xfrm>
          <a:off x="991335" y="1819244"/>
          <a:ext cx="2234171" cy="39428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53052" y="1419134"/>
            <a:ext cx="2710735" cy="400110"/>
          </a:xfrm>
          <a:prstGeom prst="rect">
            <a:avLst/>
          </a:prstGeom>
          <a:ln w="28575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sz="2000" dirty="0">
                <a:solidFill>
                  <a:schemeClr val="accent6"/>
                </a:solidFill>
              </a:rPr>
              <a:t>Multimodal CDC Flow</a:t>
            </a:r>
          </a:p>
        </p:txBody>
      </p:sp>
      <p:cxnSp>
        <p:nvCxnSpPr>
          <p:cNvPr id="8" name="Elbow Connector 7"/>
          <p:cNvCxnSpPr/>
          <p:nvPr/>
        </p:nvCxnSpPr>
        <p:spPr>
          <a:xfrm>
            <a:off x="2201998" y="3755991"/>
            <a:ext cx="7749309" cy="382338"/>
          </a:xfrm>
          <a:prstGeom prst="bentConnector3">
            <a:avLst>
              <a:gd name="adj1" fmla="val 99988"/>
            </a:avLst>
          </a:prstGeom>
          <a:ln w="38100">
            <a:gradFill flip="none" rotWithShape="1">
              <a:gsLst>
                <a:gs pos="0">
                  <a:srgbClr val="AAABB3"/>
                </a:gs>
                <a:gs pos="100000">
                  <a:srgbClr val="00317D"/>
                </a:gs>
              </a:gsLst>
              <a:lin ang="0" scaled="1"/>
              <a:tileRect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Elbow Connector 8"/>
          <p:cNvCxnSpPr>
            <a:cxnSpLocks/>
            <a:endCxn id="5" idx="0"/>
          </p:cNvCxnSpPr>
          <p:nvPr/>
        </p:nvCxnSpPr>
        <p:spPr>
          <a:xfrm>
            <a:off x="2201998" y="2670141"/>
            <a:ext cx="5201052" cy="1468188"/>
          </a:xfrm>
          <a:prstGeom prst="bentConnector2">
            <a:avLst/>
          </a:prstGeom>
          <a:ln w="38100">
            <a:gradFill flip="none" rotWithShape="1">
              <a:gsLst>
                <a:gs pos="0">
                  <a:srgbClr val="AAABB3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0" scaled="1"/>
              <a:tileRect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78939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760" y="116660"/>
            <a:ext cx="10769790" cy="1143265"/>
          </a:xfrm>
        </p:spPr>
        <p:txBody>
          <a:bodyPr anchor="ctr" anchorCtr="0"/>
          <a:lstStyle/>
          <a:p>
            <a:r>
              <a:rPr lang="en-US" smtClean="0">
                <a:solidFill>
                  <a:srgbClr val="39A9DC"/>
                </a:solidFill>
              </a:rPr>
              <a:t>Summary</a:t>
            </a:r>
            <a:endParaRPr lang="en-US" dirty="0">
              <a:solidFill>
                <a:srgbClr val="39A9D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1B9E4-8E4D-4C86-BFD7-412B282B373B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3903516" y="4385144"/>
            <a:ext cx="4709541" cy="2234317"/>
            <a:chOff x="3089188" y="5016843"/>
            <a:chExt cx="5231028" cy="1540476"/>
          </a:xfrm>
          <a:solidFill>
            <a:srgbClr val="BBCC00"/>
          </a:solidFill>
        </p:grpSpPr>
        <p:sp>
          <p:nvSpPr>
            <p:cNvPr id="8" name="Flowchart: Alternate Process 7"/>
            <p:cNvSpPr/>
            <p:nvPr/>
          </p:nvSpPr>
          <p:spPr>
            <a:xfrm>
              <a:off x="3089189" y="5016843"/>
              <a:ext cx="5231027" cy="1540476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20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endParaRPr lang="en-US" sz="2000" dirty="0">
                <a:solidFill>
                  <a:srgbClr val="002052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2000" dirty="0">
                <a:solidFill>
                  <a:schemeClr val="accent6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2000" dirty="0">
                <a:solidFill>
                  <a:schemeClr val="accent6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2000" dirty="0">
                  <a:solidFill>
                    <a:schemeClr val="accent6"/>
                  </a:solidFill>
                </a:rPr>
                <a:t>Less </a:t>
              </a:r>
              <a:r>
                <a:rPr lang="en-US" sz="2000" dirty="0" smtClean="0">
                  <a:solidFill>
                    <a:schemeClr val="accent6"/>
                  </a:solidFill>
                </a:rPr>
                <a:t>constraints (-25%)</a:t>
              </a:r>
              <a:endParaRPr lang="en-US" sz="2000" dirty="0">
                <a:solidFill>
                  <a:schemeClr val="accent6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2000" dirty="0">
                  <a:solidFill>
                    <a:schemeClr val="accent6"/>
                  </a:solidFill>
                </a:rPr>
                <a:t>Less resources &amp; time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2000" dirty="0">
                  <a:solidFill>
                    <a:schemeClr val="accent6"/>
                  </a:solidFill>
                </a:rPr>
                <a:t>Better </a:t>
              </a:r>
              <a:r>
                <a:rPr lang="en-US" sz="2000" dirty="0" smtClean="0">
                  <a:solidFill>
                    <a:schemeClr val="accent6"/>
                  </a:solidFill>
                </a:rPr>
                <a:t>debug</a:t>
              </a:r>
              <a:endParaRPr lang="en-US" sz="2000" dirty="0">
                <a:solidFill>
                  <a:schemeClr val="accent6"/>
                </a:solidFill>
              </a:endParaRPr>
            </a:p>
            <a:p>
              <a:endParaRPr lang="en-US" sz="20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" name="Round Same Side Corner Rectangle 8"/>
            <p:cNvSpPr/>
            <p:nvPr/>
          </p:nvSpPr>
          <p:spPr>
            <a:xfrm>
              <a:off x="3089188" y="5016843"/>
              <a:ext cx="5231027" cy="516123"/>
            </a:xfrm>
            <a:prstGeom prst="rect">
              <a:avLst/>
            </a:prstGeom>
            <a:grpFill/>
            <a:ln>
              <a:solidFill>
                <a:srgbClr val="0020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r>
                <a:rPr lang="en-US" sz="1800" b="1" dirty="0">
                  <a:solidFill>
                    <a:schemeClr val="tx2"/>
                  </a:solidFill>
                </a:rPr>
                <a:t>Multimodal analysis in </a:t>
              </a:r>
              <a:r>
                <a:rPr lang="en-US" sz="1800" b="1" dirty="0" err="1">
                  <a:solidFill>
                    <a:schemeClr val="tx2"/>
                  </a:solidFill>
                </a:rPr>
                <a:t>SpyGlass</a:t>
              </a:r>
              <a:r>
                <a:rPr lang="en-US" sz="1800" b="1" dirty="0">
                  <a:solidFill>
                    <a:schemeClr val="tx2"/>
                  </a:solidFill>
                </a:rPr>
                <a:t> CDC </a:t>
              </a:r>
              <a:r>
                <a:rPr lang="en-US" sz="1800" dirty="0">
                  <a:solidFill>
                    <a:schemeClr val="tx2"/>
                  </a:solidFill>
                </a:rPr>
                <a:t>offers </a:t>
              </a:r>
              <a:r>
                <a:rPr lang="en-US" sz="2000" b="1" dirty="0">
                  <a:solidFill>
                    <a:schemeClr val="tx2"/>
                  </a:solidFill>
                </a:rPr>
                <a:t>100% CDC coverage </a:t>
              </a:r>
              <a:r>
                <a:rPr lang="en-US" sz="1800" dirty="0">
                  <a:solidFill>
                    <a:schemeClr val="tx2"/>
                  </a:solidFill>
                </a:rPr>
                <a:t>with: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52884" y="885550"/>
            <a:ext cx="10029180" cy="2810551"/>
            <a:chOff x="952883" y="885550"/>
            <a:chExt cx="10029180" cy="2810551"/>
          </a:xfrm>
        </p:grpSpPr>
        <p:graphicFrame>
          <p:nvGraphicFramePr>
            <p:cNvPr id="5" name="Content Placeholder 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03814698"/>
                </p:ext>
              </p:extLst>
            </p:nvPr>
          </p:nvGraphicFramePr>
          <p:xfrm>
            <a:off x="1213110" y="1259925"/>
            <a:ext cx="9768953" cy="243617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10" name="TextBox 9"/>
            <p:cNvSpPr txBox="1"/>
            <p:nvPr/>
          </p:nvSpPr>
          <p:spPr>
            <a:xfrm>
              <a:off x="952883" y="885550"/>
              <a:ext cx="3855358" cy="40011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noAutofit/>
            </a:bodyPr>
            <a:lstStyle/>
            <a:p>
              <a:r>
                <a:rPr lang="en-US" sz="2000" b="1" dirty="0" smtClean="0">
                  <a:solidFill>
                    <a:srgbClr val="002052"/>
                  </a:solidFill>
                </a:rPr>
                <a:t>Modal Analysis</a:t>
              </a:r>
              <a:endParaRPr lang="en-US" sz="2000" b="1" dirty="0">
                <a:solidFill>
                  <a:srgbClr val="002052"/>
                </a:solidFill>
              </a:endParaRPr>
            </a:p>
          </p:txBody>
        </p:sp>
      </p:grpSp>
      <p:cxnSp>
        <p:nvCxnSpPr>
          <p:cNvPr id="13" name="Straight Connector 12"/>
          <p:cNvCxnSpPr/>
          <p:nvPr/>
        </p:nvCxnSpPr>
        <p:spPr>
          <a:xfrm flipV="1">
            <a:off x="952884" y="3981754"/>
            <a:ext cx="10289406" cy="0"/>
          </a:xfrm>
          <a:prstGeom prst="line">
            <a:avLst/>
          </a:prstGeom>
          <a:ln w="38100" cap="rnd" cmpd="sng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952884" y="3985034"/>
            <a:ext cx="3855358" cy="4001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en-US" sz="2000" b="1" dirty="0" err="1" smtClean="0">
                <a:solidFill>
                  <a:srgbClr val="002052"/>
                </a:solidFill>
              </a:rPr>
              <a:t>MultiModal</a:t>
            </a:r>
            <a:r>
              <a:rPr lang="en-US" sz="2000" b="1" dirty="0" smtClean="0">
                <a:solidFill>
                  <a:srgbClr val="002052"/>
                </a:solidFill>
              </a:rPr>
              <a:t> Analysis</a:t>
            </a:r>
            <a:endParaRPr lang="en-US" sz="2000" b="1" dirty="0">
              <a:solidFill>
                <a:srgbClr val="00205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46736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216"/>
          <a:stretch/>
        </p:blipFill>
        <p:spPr>
          <a:xfrm>
            <a:off x="655" y="847287"/>
            <a:ext cx="12193865" cy="44428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the Future…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1B9E4-8E4D-4C86-BFD7-412B282B373B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09760" y="4382256"/>
            <a:ext cx="4480942" cy="1298974"/>
          </a:xfrm>
          <a:prstGeom prst="rect">
            <a:avLst/>
          </a:prstGeom>
        </p:spPr>
        <p:txBody>
          <a:bodyPr>
            <a:noAutofit/>
          </a:bodyPr>
          <a:lstStyle>
            <a:lvl1pPr marL="270000" indent="-270000" algn="l" defTabSz="1218987" rtl="0" eaLnBrk="1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Char char="•"/>
              <a:defRPr sz="2400" kern="1200" baseline="0">
                <a:solidFill>
                  <a:schemeClr val="accent4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630000" indent="-270000" algn="l" defTabSz="1218987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4">
                  <a:lumMod val="90000"/>
                  <a:lumOff val="10000"/>
                </a:schemeClr>
              </a:buClr>
              <a:buFont typeface="Arial" pitchFamily="34" charset="0"/>
              <a:buChar char="•"/>
              <a:defRPr sz="2000" b="0" i="0" u="none" kern="1200">
                <a:solidFill>
                  <a:schemeClr val="accent4">
                    <a:lumMod val="90000"/>
                    <a:lumOff val="1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90000" indent="-270000" algn="l" defTabSz="1218987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 sz="1800" kern="1200" baseline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50000" indent="-270000" algn="l" defTabSz="1218987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 sz="1600" kern="1200" baseline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74272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335221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70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20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069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Idea: </a:t>
            </a:r>
            <a:r>
              <a:rPr lang="en-US" sz="2000" dirty="0" smtClean="0"/>
              <a:t>using formal analysis to find </a:t>
            </a:r>
          </a:p>
          <a:p>
            <a:pPr lvl="1"/>
            <a:r>
              <a:rPr lang="en-US" sz="1600" dirty="0" smtClean="0"/>
              <a:t>mux outputs sharing the exact same clock (double mux configuration)</a:t>
            </a:r>
          </a:p>
          <a:p>
            <a:pPr lvl="1"/>
            <a:r>
              <a:rPr lang="en-US" sz="1600" dirty="0" smtClean="0"/>
              <a:t>other CDC false paths configurations</a:t>
            </a:r>
          </a:p>
          <a:p>
            <a:r>
              <a:rPr lang="en-US" sz="2000" dirty="0" smtClean="0"/>
              <a:t>Automatic, reliable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497518" y="3843613"/>
            <a:ext cx="4535688" cy="28931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lvl="0">
              <a:spcBef>
                <a:spcPts val="2400"/>
              </a:spcBef>
              <a:buClr>
                <a:srgbClr val="39A9DC"/>
              </a:buClr>
            </a:pPr>
            <a:r>
              <a:rPr lang="en-US" dirty="0" smtClean="0">
                <a:solidFill>
                  <a:srgbClr val="002052"/>
                </a:solidFill>
                <a:latin typeface="Arial" pitchFamily="34" charset="0"/>
                <a:cs typeface="Arial" pitchFamily="34" charset="0"/>
              </a:rPr>
              <a:t>What do we have today?</a:t>
            </a:r>
          </a:p>
          <a:p>
            <a:pPr marL="270000" lvl="0" indent="-270000">
              <a:spcBef>
                <a:spcPts val="2400"/>
              </a:spcBef>
              <a:buClr>
                <a:srgbClr val="39A9DC"/>
              </a:buClr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2052"/>
                </a:solidFill>
                <a:latin typeface="Arial" pitchFamily="34" charset="0"/>
                <a:cs typeface="Arial" pitchFamily="34" charset="0"/>
              </a:rPr>
              <a:t>Module “</a:t>
            </a:r>
            <a:r>
              <a:rPr lang="en-US" sz="2000" b="1" dirty="0" smtClean="0">
                <a:solidFill>
                  <a:srgbClr val="002052"/>
                </a:solidFill>
                <a:latin typeface="Arial" pitchFamily="34" charset="0"/>
                <a:cs typeface="Arial" pitchFamily="34" charset="0"/>
              </a:rPr>
              <a:t>CDC Mode Pruning</a:t>
            </a:r>
            <a:r>
              <a:rPr lang="en-US" sz="2000" dirty="0" smtClean="0">
                <a:solidFill>
                  <a:srgbClr val="002052"/>
                </a:solidFill>
                <a:latin typeface="Arial" pitchFamily="34" charset="0"/>
                <a:cs typeface="Arial" pitchFamily="34" charset="0"/>
              </a:rPr>
              <a:t>” in development by Synopsys</a:t>
            </a:r>
          </a:p>
          <a:p>
            <a:pPr marL="630000" lvl="1" indent="-270000">
              <a:spcBef>
                <a:spcPts val="600"/>
              </a:spcBef>
              <a:buClr>
                <a:srgbClr val="002052">
                  <a:lumMod val="90000"/>
                  <a:lumOff val="10000"/>
                </a:srgbClr>
              </a:buClr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2052">
                    <a:lumMod val="90000"/>
                    <a:lumOff val="10000"/>
                  </a:srgbClr>
                </a:solidFill>
                <a:latin typeface="Arial" pitchFamily="34" charset="0"/>
                <a:cs typeface="Arial" pitchFamily="34" charset="0"/>
              </a:rPr>
              <a:t>Handles clock exclusivity situations, glitch free </a:t>
            </a:r>
            <a:r>
              <a:rPr lang="en-US" sz="1600" dirty="0" err="1" smtClean="0">
                <a:solidFill>
                  <a:srgbClr val="002052">
                    <a:lumMod val="90000"/>
                    <a:lumOff val="10000"/>
                  </a:srgbClr>
                </a:solidFill>
                <a:latin typeface="Arial" pitchFamily="34" charset="0"/>
                <a:cs typeface="Arial" pitchFamily="34" charset="0"/>
              </a:rPr>
              <a:t>muxes</a:t>
            </a:r>
            <a:r>
              <a:rPr lang="en-US" sz="1600" dirty="0" smtClean="0">
                <a:solidFill>
                  <a:srgbClr val="002052">
                    <a:lumMod val="90000"/>
                    <a:lumOff val="10000"/>
                  </a:srgbClr>
                </a:solidFill>
                <a:latin typeface="Arial" pitchFamily="34" charset="0"/>
                <a:cs typeface="Arial" pitchFamily="34" charset="0"/>
              </a:rPr>
              <a:t>, FSM drivers… </a:t>
            </a:r>
          </a:p>
          <a:p>
            <a:pPr marL="630000" lvl="1" indent="-270000">
              <a:spcBef>
                <a:spcPts val="600"/>
              </a:spcBef>
              <a:buClr>
                <a:srgbClr val="002052">
                  <a:lumMod val="90000"/>
                  <a:lumOff val="10000"/>
                </a:srgbClr>
              </a:buClr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2052">
                    <a:lumMod val="90000"/>
                    <a:lumOff val="10000"/>
                  </a:srgbClr>
                </a:solidFill>
                <a:latin typeface="Arial" pitchFamily="34" charset="0"/>
                <a:cs typeface="Arial" pitchFamily="34" charset="0"/>
              </a:rPr>
              <a:t>Tested on large CPU sub-systems 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63774" y="2003650"/>
            <a:ext cx="4480942" cy="740881"/>
          </a:xfrm>
          <a:prstGeom prst="rect">
            <a:avLst/>
          </a:prstGeom>
        </p:spPr>
        <p:txBody>
          <a:bodyPr>
            <a:noAutofit/>
          </a:bodyPr>
          <a:lstStyle>
            <a:lvl1pPr marL="270000" indent="-270000" algn="l" defTabSz="1218987" rtl="0" eaLnBrk="1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Char char="•"/>
              <a:defRPr sz="2400" kern="1200" baseline="0">
                <a:solidFill>
                  <a:schemeClr val="accent4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630000" indent="-270000" algn="l" defTabSz="1218987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4">
                  <a:lumMod val="90000"/>
                  <a:lumOff val="10000"/>
                </a:schemeClr>
              </a:buClr>
              <a:buFont typeface="Arial" pitchFamily="34" charset="0"/>
              <a:buChar char="•"/>
              <a:defRPr sz="2000" b="0" i="0" u="none" kern="1200">
                <a:solidFill>
                  <a:schemeClr val="accent4">
                    <a:lumMod val="90000"/>
                    <a:lumOff val="1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90000" indent="-270000" algn="l" defTabSz="1218987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 sz="1800" kern="1200" baseline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50000" indent="-270000" algn="l" defTabSz="1218987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 sz="1600" kern="1200" baseline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74272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335221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707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200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0693" indent="-304747" algn="l" defTabSz="12189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800" dirty="0" smtClean="0"/>
              <a:t>Formal analysis assistance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4194586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ounded Rectangle 58"/>
          <p:cNvSpPr/>
          <p:nvPr/>
        </p:nvSpPr>
        <p:spPr>
          <a:xfrm>
            <a:off x="7815714" y="1362988"/>
            <a:ext cx="3563836" cy="4797180"/>
          </a:xfrm>
          <a:prstGeom prst="roundRect">
            <a:avLst>
              <a:gd name="adj" fmla="val 2851"/>
            </a:avLst>
          </a:prstGeom>
          <a:solidFill>
            <a:srgbClr val="002052">
              <a:alpha val="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2000" dirty="0" err="1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760" y="116660"/>
            <a:ext cx="10769790" cy="1143265"/>
          </a:xfrm>
        </p:spPr>
        <p:txBody>
          <a:bodyPr anchor="ctr" anchorCtr="0"/>
          <a:lstStyle/>
          <a:p>
            <a:r>
              <a:rPr lang="en-US" smtClean="0">
                <a:solidFill>
                  <a:srgbClr val="39A9DC"/>
                </a:solidFill>
              </a:rPr>
              <a:t>Context</a:t>
            </a:r>
            <a:endParaRPr lang="en-US" dirty="0">
              <a:solidFill>
                <a:srgbClr val="39A9D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759" y="1334615"/>
            <a:ext cx="7020073" cy="5555345"/>
          </a:xfrm>
        </p:spPr>
        <p:txBody>
          <a:bodyPr/>
          <a:lstStyle/>
          <a:p>
            <a:r>
              <a:rPr lang="en-US" sz="20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Clock Domain Crossing checks</a:t>
            </a:r>
          </a:p>
          <a:p>
            <a:pPr lvl="1"/>
            <a:r>
              <a:rPr lang="en-US" sz="18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Used tool: </a:t>
            </a:r>
            <a:r>
              <a:rPr lang="en-US" sz="1800" dirty="0" err="1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SpyGlass</a:t>
            </a:r>
            <a:r>
              <a:rPr lang="en-US" sz="18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 CDC by Synopsys</a:t>
            </a:r>
            <a:endParaRPr lang="en-US" dirty="0" smtClean="0"/>
          </a:p>
          <a:p>
            <a:r>
              <a:rPr lang="en-US" sz="20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Complex designs</a:t>
            </a:r>
          </a:p>
          <a:p>
            <a:pPr lvl="1"/>
            <a:r>
              <a:rPr lang="en-US" sz="18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Multiple IPs</a:t>
            </a:r>
            <a:endParaRPr lang="en-US" sz="1600" dirty="0" smtClean="0">
              <a:solidFill>
                <a:schemeClr val="tx2">
                  <a:lumMod val="90000"/>
                  <a:lumOff val="10000"/>
                </a:schemeClr>
              </a:solidFill>
            </a:endParaRPr>
          </a:p>
          <a:p>
            <a:pPr lvl="1"/>
            <a:r>
              <a:rPr lang="en-US" sz="18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Several clocks</a:t>
            </a:r>
          </a:p>
          <a:p>
            <a:pPr lvl="1"/>
            <a:r>
              <a:rPr lang="en-US" sz="18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Test &amp; debug logic</a:t>
            </a:r>
          </a:p>
          <a:p>
            <a:r>
              <a:rPr lang="en-US" sz="20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Current CDC approach: Usually done through multiple runs with one mode at a time</a:t>
            </a:r>
          </a:p>
          <a:p>
            <a:pPr lvl="1"/>
            <a:r>
              <a:rPr lang="en-US" sz="18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Mode: set of propagated clocks </a:t>
            </a:r>
            <a:r>
              <a:rPr lang="en-US" sz="16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(Ref. </a:t>
            </a:r>
            <a:r>
              <a:rPr lang="en-US" sz="1600" b="1" u="sng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Figure 1</a:t>
            </a:r>
            <a:r>
              <a:rPr lang="en-US" sz="16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 for four different modes)</a:t>
            </a:r>
          </a:p>
          <a:p>
            <a:pPr lvl="1"/>
            <a:r>
              <a:rPr lang="en-US" sz="18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Main modes: functional, test, debug.</a:t>
            </a:r>
          </a:p>
          <a:p>
            <a:pPr lvl="1"/>
            <a:r>
              <a:rPr lang="en-US" sz="16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If two clocks of the same mode: priority given to main clocks like PLL clock to get as close as final usage conditions in this mode.</a:t>
            </a:r>
          </a:p>
          <a:p>
            <a:endParaRPr lang="en-US" sz="2200" dirty="0" smtClean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1B9E4-8E4D-4C86-BFD7-412B282B373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8516589" y="5757627"/>
            <a:ext cx="2429896" cy="30777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sz="1400" dirty="0">
                <a:solidFill>
                  <a:schemeClr val="accent6"/>
                </a:solidFill>
              </a:rPr>
              <a:t>Figure 1: Different Modes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8642351" y="1416804"/>
            <a:ext cx="2919456" cy="1352739"/>
            <a:chOff x="8579995" y="2576259"/>
            <a:chExt cx="3857705" cy="1889408"/>
          </a:xfrm>
        </p:grpSpPr>
        <p:grpSp>
          <p:nvGrpSpPr>
            <p:cNvPr id="6" name="Group 5"/>
            <p:cNvGrpSpPr/>
            <p:nvPr/>
          </p:nvGrpSpPr>
          <p:grpSpPr>
            <a:xfrm>
              <a:off x="8579995" y="2576259"/>
              <a:ext cx="3857705" cy="1889408"/>
              <a:chOff x="283913" y="1849178"/>
              <a:chExt cx="3857705" cy="1889408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1399599" y="1981200"/>
                <a:ext cx="823483" cy="1284517"/>
                <a:chOff x="6543040" y="1432560"/>
                <a:chExt cx="1524001" cy="2672080"/>
              </a:xfrm>
            </p:grpSpPr>
            <p:sp>
              <p:nvSpPr>
                <p:cNvPr id="13" name="Flowchart: Manual Operation 12"/>
                <p:cNvSpPr/>
                <p:nvPr/>
              </p:nvSpPr>
              <p:spPr>
                <a:xfrm rot="16200000">
                  <a:off x="6116320" y="2113280"/>
                  <a:ext cx="2377440" cy="1016000"/>
                </a:xfrm>
                <a:prstGeom prst="flowChartManualOperation">
                  <a:avLst/>
                </a:prstGeom>
                <a:solidFill>
                  <a:srgbClr val="F7F7F7"/>
                </a:solidFill>
                <a:ln w="28575">
                  <a:solidFill>
                    <a:srgbClr val="002052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>
                  <a:noAutofit/>
                </a:bodyPr>
                <a:lstStyle/>
                <a:p>
                  <a:pPr algn="ctr"/>
                  <a:endParaRPr lang="en-US" sz="1600" dirty="0"/>
                </a:p>
              </p:txBody>
            </p:sp>
            <p:cxnSp>
              <p:nvCxnSpPr>
                <p:cNvPr id="14" name="Straight Connector 13"/>
                <p:cNvCxnSpPr/>
                <p:nvPr/>
              </p:nvCxnSpPr>
              <p:spPr>
                <a:xfrm flipH="1">
                  <a:off x="6543040" y="1920240"/>
                  <a:ext cx="254000" cy="0"/>
                </a:xfrm>
                <a:prstGeom prst="line">
                  <a:avLst/>
                </a:prstGeom>
                <a:ln w="19050">
                  <a:solidFill>
                    <a:srgbClr val="00205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Connector 14"/>
                <p:cNvCxnSpPr/>
                <p:nvPr/>
              </p:nvCxnSpPr>
              <p:spPr>
                <a:xfrm flipH="1">
                  <a:off x="6543040" y="3342640"/>
                  <a:ext cx="254000" cy="0"/>
                </a:xfrm>
                <a:prstGeom prst="line">
                  <a:avLst/>
                </a:prstGeom>
                <a:ln w="19050">
                  <a:solidFill>
                    <a:srgbClr val="00205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Connector 15"/>
                <p:cNvCxnSpPr/>
                <p:nvPr/>
              </p:nvCxnSpPr>
              <p:spPr>
                <a:xfrm flipH="1">
                  <a:off x="7813041" y="2621280"/>
                  <a:ext cx="254000" cy="0"/>
                </a:xfrm>
                <a:prstGeom prst="line">
                  <a:avLst/>
                </a:prstGeom>
                <a:ln w="19050">
                  <a:solidFill>
                    <a:srgbClr val="00205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/>
                <p:cNvCxnSpPr/>
                <p:nvPr/>
              </p:nvCxnSpPr>
              <p:spPr>
                <a:xfrm>
                  <a:off x="7315200" y="3576320"/>
                  <a:ext cx="0" cy="528320"/>
                </a:xfrm>
                <a:prstGeom prst="line">
                  <a:avLst/>
                </a:prstGeom>
                <a:ln w="19050">
                  <a:solidFill>
                    <a:srgbClr val="00205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" name="TextBox 7"/>
              <p:cNvSpPr txBox="1"/>
              <p:nvPr/>
            </p:nvSpPr>
            <p:spPr>
              <a:xfrm>
                <a:off x="283913" y="1849178"/>
                <a:ext cx="980846" cy="472867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r>
                  <a:rPr lang="en-US" sz="1600" dirty="0" err="1" smtClean="0">
                    <a:solidFill>
                      <a:srgbClr val="39A9DC"/>
                    </a:solidFill>
                  </a:rPr>
                  <a:t>Clk</a:t>
                </a:r>
                <a:r>
                  <a:rPr lang="en-US" sz="1600" dirty="0" smtClean="0">
                    <a:solidFill>
                      <a:srgbClr val="39A9DC"/>
                    </a:solidFill>
                  </a:rPr>
                  <a:t> 1</a:t>
                </a:r>
                <a:endParaRPr lang="en-US" sz="1600" dirty="0">
                  <a:solidFill>
                    <a:srgbClr val="39A9DC"/>
                  </a:solidFill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283914" y="2896385"/>
                <a:ext cx="988219" cy="472867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r>
                  <a:rPr lang="en-US" sz="1600" dirty="0" err="1" smtClean="0">
                    <a:solidFill>
                      <a:srgbClr val="ED7D31"/>
                    </a:solidFill>
                  </a:rPr>
                  <a:t>Clk</a:t>
                </a:r>
                <a:r>
                  <a:rPr lang="en-US" sz="1600" dirty="0" smtClean="0">
                    <a:solidFill>
                      <a:srgbClr val="ED7D31"/>
                    </a:solidFill>
                  </a:rPr>
                  <a:t> 2</a:t>
                </a:r>
                <a:endParaRPr lang="en-US" sz="1600" dirty="0">
                  <a:solidFill>
                    <a:srgbClr val="ED7D31"/>
                  </a:solidFill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1582793" y="3265718"/>
                <a:ext cx="2558825" cy="4728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noAutofit/>
              </a:bodyPr>
              <a:lstStyle/>
              <a:p>
                <a:r>
                  <a:rPr lang="en-US" sz="1600" dirty="0" err="1" smtClean="0">
                    <a:solidFill>
                      <a:schemeClr val="tx2"/>
                    </a:solidFill>
                  </a:rPr>
                  <a:t>Sel_A</a:t>
                </a:r>
                <a:endParaRPr lang="en-US" sz="1600" dirty="0" smtClean="0">
                  <a:solidFill>
                    <a:schemeClr val="tx2"/>
                  </a:solidFill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1536165" y="2058895"/>
                <a:ext cx="228546" cy="365398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r>
                  <a:rPr lang="en-US" sz="1050" dirty="0" smtClean="0">
                    <a:solidFill>
                      <a:srgbClr val="002052"/>
                    </a:solidFill>
                  </a:rPr>
                  <a:t>0</a:t>
                </a:r>
                <a:endParaRPr lang="en-US" sz="1050" dirty="0">
                  <a:solidFill>
                    <a:srgbClr val="002052"/>
                  </a:solidFill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1536165" y="2726305"/>
                <a:ext cx="228546" cy="365398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r>
                  <a:rPr lang="en-US" sz="1050" dirty="0" smtClean="0">
                    <a:solidFill>
                      <a:srgbClr val="002052"/>
                    </a:solidFill>
                  </a:rPr>
                  <a:t>1</a:t>
                </a:r>
                <a:endParaRPr lang="en-US" sz="1050" dirty="0">
                  <a:solidFill>
                    <a:srgbClr val="002052"/>
                  </a:solidFill>
                </a:endParaRPr>
              </a:p>
            </p:txBody>
          </p:sp>
        </p:grpSp>
        <p:cxnSp>
          <p:nvCxnSpPr>
            <p:cNvPr id="19" name="Curved Connector 18"/>
            <p:cNvCxnSpPr/>
            <p:nvPr/>
          </p:nvCxnSpPr>
          <p:spPr>
            <a:xfrm>
              <a:off x="8839503" y="2942718"/>
              <a:ext cx="2359439" cy="337002"/>
            </a:xfrm>
            <a:prstGeom prst="curvedConnector3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urved Connector 19"/>
            <p:cNvCxnSpPr/>
            <p:nvPr/>
          </p:nvCxnSpPr>
          <p:spPr>
            <a:xfrm flipV="1">
              <a:off x="8839502" y="3277486"/>
              <a:ext cx="2359439" cy="337002"/>
            </a:xfrm>
            <a:prstGeom prst="curvedConnector3">
              <a:avLst/>
            </a:prstGeom>
            <a:ln w="28575">
              <a:solidFill>
                <a:srgbClr val="ED7D3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/>
          <p:cNvGrpSpPr/>
          <p:nvPr/>
        </p:nvGrpSpPr>
        <p:grpSpPr>
          <a:xfrm>
            <a:off x="8642351" y="3360777"/>
            <a:ext cx="2919456" cy="1352739"/>
            <a:chOff x="8579995" y="2576259"/>
            <a:chExt cx="3857705" cy="1889406"/>
          </a:xfrm>
        </p:grpSpPr>
        <p:grpSp>
          <p:nvGrpSpPr>
            <p:cNvPr id="39" name="Group 38"/>
            <p:cNvGrpSpPr/>
            <p:nvPr/>
          </p:nvGrpSpPr>
          <p:grpSpPr>
            <a:xfrm>
              <a:off x="8579995" y="2576259"/>
              <a:ext cx="3857705" cy="1889406"/>
              <a:chOff x="283913" y="1849178"/>
              <a:chExt cx="3857705" cy="1889406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1399599" y="1981200"/>
                <a:ext cx="823483" cy="1284517"/>
                <a:chOff x="6543040" y="1432560"/>
                <a:chExt cx="1524001" cy="2672080"/>
              </a:xfrm>
            </p:grpSpPr>
            <p:sp>
              <p:nvSpPr>
                <p:cNvPr id="48" name="Flowchart: Manual Operation 47"/>
                <p:cNvSpPr/>
                <p:nvPr/>
              </p:nvSpPr>
              <p:spPr>
                <a:xfrm rot="16200000">
                  <a:off x="6116320" y="2113280"/>
                  <a:ext cx="2377440" cy="1016000"/>
                </a:xfrm>
                <a:prstGeom prst="flowChartManualOperation">
                  <a:avLst/>
                </a:prstGeom>
                <a:solidFill>
                  <a:srgbClr val="F7F7F7"/>
                </a:solidFill>
                <a:ln w="28575">
                  <a:solidFill>
                    <a:srgbClr val="002052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>
                  <a:noAutofit/>
                </a:bodyPr>
                <a:lstStyle/>
                <a:p>
                  <a:pPr algn="ctr"/>
                  <a:endParaRPr lang="en-US" sz="1600" dirty="0"/>
                </a:p>
              </p:txBody>
            </p:sp>
            <p:cxnSp>
              <p:nvCxnSpPr>
                <p:cNvPr id="49" name="Straight Connector 48"/>
                <p:cNvCxnSpPr/>
                <p:nvPr/>
              </p:nvCxnSpPr>
              <p:spPr>
                <a:xfrm flipH="1">
                  <a:off x="6543040" y="1920240"/>
                  <a:ext cx="254000" cy="0"/>
                </a:xfrm>
                <a:prstGeom prst="line">
                  <a:avLst/>
                </a:prstGeom>
                <a:ln w="19050">
                  <a:solidFill>
                    <a:srgbClr val="00205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/>
                <p:cNvCxnSpPr/>
                <p:nvPr/>
              </p:nvCxnSpPr>
              <p:spPr>
                <a:xfrm flipH="1">
                  <a:off x="6543040" y="3342640"/>
                  <a:ext cx="254000" cy="0"/>
                </a:xfrm>
                <a:prstGeom prst="line">
                  <a:avLst/>
                </a:prstGeom>
                <a:ln w="19050">
                  <a:solidFill>
                    <a:srgbClr val="00205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/>
                <p:cNvCxnSpPr/>
                <p:nvPr/>
              </p:nvCxnSpPr>
              <p:spPr>
                <a:xfrm flipH="1">
                  <a:off x="7813041" y="2621280"/>
                  <a:ext cx="254000" cy="0"/>
                </a:xfrm>
                <a:prstGeom prst="line">
                  <a:avLst/>
                </a:prstGeom>
                <a:ln w="19050">
                  <a:solidFill>
                    <a:srgbClr val="00205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/>
                <p:cNvCxnSpPr/>
                <p:nvPr/>
              </p:nvCxnSpPr>
              <p:spPr>
                <a:xfrm>
                  <a:off x="7315200" y="3576320"/>
                  <a:ext cx="0" cy="528320"/>
                </a:xfrm>
                <a:prstGeom prst="line">
                  <a:avLst/>
                </a:prstGeom>
                <a:ln w="19050">
                  <a:solidFill>
                    <a:srgbClr val="00205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3" name="TextBox 42"/>
              <p:cNvSpPr txBox="1"/>
              <p:nvPr/>
            </p:nvSpPr>
            <p:spPr>
              <a:xfrm>
                <a:off x="283913" y="1849178"/>
                <a:ext cx="980846" cy="472867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r>
                  <a:rPr lang="en-US" sz="1600" dirty="0" err="1" smtClean="0">
                    <a:solidFill>
                      <a:schemeClr val="accent2"/>
                    </a:solidFill>
                  </a:rPr>
                  <a:t>Clk</a:t>
                </a:r>
                <a:r>
                  <a:rPr lang="en-US" sz="1600" dirty="0" smtClean="0">
                    <a:solidFill>
                      <a:schemeClr val="accent2"/>
                    </a:solidFill>
                  </a:rPr>
                  <a:t> 3</a:t>
                </a:r>
                <a:endParaRPr lang="en-US" sz="1600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283914" y="2896385"/>
                <a:ext cx="988219" cy="472867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r>
                  <a:rPr lang="en-US" sz="1600" dirty="0" err="1" smtClean="0">
                    <a:solidFill>
                      <a:schemeClr val="accent5">
                        <a:lumMod val="75000"/>
                      </a:schemeClr>
                    </a:solidFill>
                  </a:rPr>
                  <a:t>Clk</a:t>
                </a:r>
                <a:r>
                  <a:rPr lang="en-US" sz="1600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 4</a:t>
                </a:r>
                <a:endParaRPr lang="en-US" sz="1600" dirty="0">
                  <a:solidFill>
                    <a:schemeClr val="accent5">
                      <a:lumMod val="75000"/>
                    </a:schemeClr>
                  </a:solidFill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1582793" y="3265717"/>
                <a:ext cx="2558825" cy="472867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r>
                  <a:rPr lang="en-US" sz="1600" dirty="0" err="1" smtClean="0">
                    <a:solidFill>
                      <a:schemeClr val="tx2"/>
                    </a:solidFill>
                  </a:rPr>
                  <a:t>Sel_B</a:t>
                </a:r>
                <a:endParaRPr lang="en-US" sz="1600" dirty="0" smtClean="0">
                  <a:solidFill>
                    <a:schemeClr val="tx2"/>
                  </a:solidFill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1536165" y="2058895"/>
                <a:ext cx="228546" cy="365398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r>
                  <a:rPr lang="en-US" sz="1050" dirty="0" smtClean="0">
                    <a:solidFill>
                      <a:srgbClr val="002052"/>
                    </a:solidFill>
                  </a:rPr>
                  <a:t>0</a:t>
                </a:r>
                <a:endParaRPr lang="en-US" sz="1050" dirty="0">
                  <a:solidFill>
                    <a:srgbClr val="002052"/>
                  </a:solidFill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1536165" y="2726305"/>
                <a:ext cx="228546" cy="365398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r>
                  <a:rPr lang="en-US" sz="1050" dirty="0" smtClean="0">
                    <a:solidFill>
                      <a:srgbClr val="002052"/>
                    </a:solidFill>
                  </a:rPr>
                  <a:t>1</a:t>
                </a:r>
                <a:endParaRPr lang="en-US" sz="1050" dirty="0">
                  <a:solidFill>
                    <a:srgbClr val="002052"/>
                  </a:solidFill>
                </a:endParaRPr>
              </a:p>
            </p:txBody>
          </p:sp>
        </p:grpSp>
        <p:cxnSp>
          <p:nvCxnSpPr>
            <p:cNvPr id="40" name="Curved Connector 39"/>
            <p:cNvCxnSpPr/>
            <p:nvPr/>
          </p:nvCxnSpPr>
          <p:spPr>
            <a:xfrm>
              <a:off x="8839503" y="2942718"/>
              <a:ext cx="2359439" cy="337002"/>
            </a:xfrm>
            <a:prstGeom prst="curvedConnector3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urved Connector 40"/>
            <p:cNvCxnSpPr/>
            <p:nvPr/>
          </p:nvCxnSpPr>
          <p:spPr>
            <a:xfrm flipV="1">
              <a:off x="8839502" y="3277486"/>
              <a:ext cx="2359439" cy="337002"/>
            </a:xfrm>
            <a:prstGeom prst="curvedConnector3">
              <a:avLst/>
            </a:prstGeom>
            <a:ln w="28575">
              <a:solidFill>
                <a:schemeClr val="accent5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/>
          <p:cNvGrpSpPr/>
          <p:nvPr/>
        </p:nvGrpSpPr>
        <p:grpSpPr>
          <a:xfrm>
            <a:off x="8025807" y="4694819"/>
            <a:ext cx="3129846" cy="955667"/>
            <a:chOff x="8102836" y="4261175"/>
            <a:chExt cx="3129846" cy="955667"/>
          </a:xfrm>
        </p:grpSpPr>
        <p:sp>
          <p:nvSpPr>
            <p:cNvPr id="55" name="TextBox 54"/>
            <p:cNvSpPr txBox="1"/>
            <p:nvPr/>
          </p:nvSpPr>
          <p:spPr>
            <a:xfrm>
              <a:off x="8102836" y="4662844"/>
              <a:ext cx="3129846" cy="55399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lang="en-US" sz="1600" dirty="0" smtClean="0">
                  <a:solidFill>
                    <a:schemeClr val="accent6"/>
                  </a:solidFill>
                </a:rPr>
                <a:t>4 combinations → 4 </a:t>
              </a:r>
              <a:r>
                <a:rPr lang="en-US" sz="1600" b="1" dirty="0" smtClean="0">
                  <a:solidFill>
                    <a:schemeClr val="accent6"/>
                  </a:solidFill>
                </a:rPr>
                <a:t>modes</a:t>
              </a:r>
            </a:p>
            <a:p>
              <a:pPr algn="ctr"/>
              <a:r>
                <a:rPr lang="en-US" sz="1400" dirty="0" smtClean="0">
                  <a:solidFill>
                    <a:schemeClr val="accent6"/>
                  </a:solidFill>
                </a:rPr>
                <a:t>Pessimistic approach </a:t>
              </a:r>
              <a:endParaRPr lang="en-US" sz="1400" dirty="0">
                <a:solidFill>
                  <a:schemeClr val="accent6"/>
                </a:solidFill>
              </a:endParaRPr>
            </a:p>
          </p:txBody>
        </p:sp>
        <p:sp>
          <p:nvSpPr>
            <p:cNvPr id="56" name="Right Brace 55"/>
            <p:cNvSpPr/>
            <p:nvPr/>
          </p:nvSpPr>
          <p:spPr>
            <a:xfrm rot="5400000">
              <a:off x="9440157" y="2923854"/>
              <a:ext cx="455204" cy="3129846"/>
            </a:xfrm>
            <a:prstGeom prst="rightBrace">
              <a:avLst>
                <a:gd name="adj1" fmla="val 8333"/>
                <a:gd name="adj2" fmla="val 49872"/>
              </a:avLst>
            </a:prstGeom>
            <a:ln>
              <a:solidFill>
                <a:srgbClr val="002052"/>
              </a:solidFill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40000" dist="20000" dir="5400000" rotWithShape="0">
                      <a:srgbClr val="000000">
                        <a:alpha val="38000"/>
                      </a:srgbClr>
                    </a:outerShdw>
                  </a:effectLst>
                </a14:hiddenEffects>
              </a:ext>
            </a:extLst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8025807" y="1085989"/>
            <a:ext cx="2365712" cy="2769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200" b="1" dirty="0" smtClean="0">
                <a:solidFill>
                  <a:schemeClr val="accent6"/>
                </a:solidFill>
              </a:rPr>
              <a:t>Somewhere in the design…</a:t>
            </a:r>
            <a:endParaRPr lang="en-US" sz="12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446533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ounded Rectangle 33"/>
          <p:cNvSpPr/>
          <p:nvPr/>
        </p:nvSpPr>
        <p:spPr>
          <a:xfrm>
            <a:off x="7854215" y="1218271"/>
            <a:ext cx="3753852" cy="5428061"/>
          </a:xfrm>
          <a:prstGeom prst="roundRect">
            <a:avLst>
              <a:gd name="adj" fmla="val 2707"/>
            </a:avLst>
          </a:prstGeom>
          <a:solidFill>
            <a:srgbClr val="002052">
              <a:alpha val="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2000" dirty="0" err="1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760" y="116660"/>
            <a:ext cx="10769790" cy="1143265"/>
          </a:xfrm>
        </p:spPr>
        <p:txBody>
          <a:bodyPr anchor="ctr" anchorCtr="0"/>
          <a:lstStyle/>
          <a:p>
            <a:r>
              <a:rPr lang="en-US" smtClean="0">
                <a:solidFill>
                  <a:srgbClr val="39A9DC"/>
                </a:solidFill>
              </a:rPr>
              <a:t>Motivation</a:t>
            </a:r>
            <a:endParaRPr lang="en-US" dirty="0">
              <a:solidFill>
                <a:srgbClr val="39A9D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759" y="1334615"/>
            <a:ext cx="7123598" cy="3277798"/>
          </a:xfrm>
        </p:spPr>
        <p:txBody>
          <a:bodyPr/>
          <a:lstStyle/>
          <a:p>
            <a:r>
              <a:rPr lang="en-US" sz="2000" dirty="0" smtClean="0"/>
              <a:t>Current CDC analysis approach has </a:t>
            </a:r>
            <a:r>
              <a:rPr lang="en-US" sz="2000" b="1" dirty="0" smtClean="0">
                <a:solidFill>
                  <a:srgbClr val="D4007A"/>
                </a:solidFill>
              </a:rPr>
              <a:t>2</a:t>
            </a:r>
            <a:r>
              <a:rPr lang="en-US" sz="2000" dirty="0" smtClean="0"/>
              <a:t> main </a:t>
            </a:r>
            <a:r>
              <a:rPr lang="en-US" sz="2000" b="1" dirty="0" smtClean="0">
                <a:solidFill>
                  <a:srgbClr val="D4007A"/>
                </a:solidFill>
              </a:rPr>
              <a:t>issues</a:t>
            </a:r>
            <a:r>
              <a:rPr lang="en-US" sz="2000" dirty="0" smtClean="0"/>
              <a:t>:</a:t>
            </a:r>
            <a:endParaRPr lang="en-US" dirty="0" smtClean="0"/>
          </a:p>
          <a:p>
            <a:pPr lvl="1"/>
            <a:r>
              <a:rPr lang="en-US" sz="18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Many constraints necessary to choose which clocks to propagate</a:t>
            </a:r>
            <a:br>
              <a:rPr lang="en-US" sz="18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</a:br>
            <a:r>
              <a:rPr lang="en-US" sz="18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	→ </a:t>
            </a:r>
            <a:r>
              <a:rPr lang="en-US" sz="1800" dirty="0" smtClean="0">
                <a:solidFill>
                  <a:srgbClr val="D4007A"/>
                </a:solidFill>
              </a:rPr>
              <a:t>time consuming</a:t>
            </a:r>
          </a:p>
          <a:p>
            <a:pPr lvl="1"/>
            <a:r>
              <a:rPr lang="en-US" sz="18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Choosing means not to </a:t>
            </a:r>
            <a:r>
              <a:rPr lang="en-US" sz="1800" dirty="0" err="1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analyse</a:t>
            </a:r>
            <a:r>
              <a:rPr lang="en-US" sz="18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 the other combination: CDC issue not in Mode1 while it exists in Mode2 (Ref. </a:t>
            </a:r>
            <a:r>
              <a:rPr lang="en-US" sz="1800" b="1" u="sng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Figure 2</a:t>
            </a:r>
            <a:r>
              <a:rPr lang="en-US" sz="18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)</a:t>
            </a:r>
          </a:p>
          <a:p>
            <a:pPr marL="360000" lvl="1" indent="0">
              <a:buNone/>
            </a:pPr>
            <a:r>
              <a:rPr lang="en-US" sz="18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	→ </a:t>
            </a:r>
            <a:r>
              <a:rPr lang="en-US" sz="1800" dirty="0" smtClean="0">
                <a:solidFill>
                  <a:srgbClr val="D4007A"/>
                </a:solidFill>
              </a:rPr>
              <a:t>coverage &lt; 100%</a:t>
            </a:r>
            <a:br>
              <a:rPr lang="en-US" sz="1800" dirty="0" smtClean="0">
                <a:solidFill>
                  <a:srgbClr val="D4007A"/>
                </a:solidFill>
              </a:rPr>
            </a:br>
            <a:r>
              <a:rPr lang="en-US" sz="1800" dirty="0" smtClean="0">
                <a:solidFill>
                  <a:srgbClr val="D4007A"/>
                </a:solidFill>
              </a:rPr>
              <a:t>	</a:t>
            </a:r>
            <a:r>
              <a:rPr lang="en-US" sz="1800" dirty="0" smtClean="0">
                <a:solidFill>
                  <a:srgbClr val="00317D"/>
                </a:solidFill>
              </a:rPr>
              <a:t>→ </a:t>
            </a:r>
            <a:r>
              <a:rPr lang="en-US" sz="1800" dirty="0" smtClean="0">
                <a:solidFill>
                  <a:srgbClr val="D4007A"/>
                </a:solidFill>
              </a:rPr>
              <a:t>Deteriorated Quality of Result </a:t>
            </a:r>
            <a:r>
              <a:rPr lang="en-US" sz="1800" dirty="0" smtClean="0">
                <a:solidFill>
                  <a:srgbClr val="00317D"/>
                </a:solidFill>
              </a:rPr>
              <a:t>(</a:t>
            </a:r>
            <a:r>
              <a:rPr lang="en-US" sz="1800" dirty="0" err="1" smtClean="0">
                <a:solidFill>
                  <a:srgbClr val="00317D"/>
                </a:solidFill>
              </a:rPr>
              <a:t>QoR</a:t>
            </a:r>
            <a:r>
              <a:rPr lang="en-US" sz="1800" dirty="0" smtClean="0">
                <a:solidFill>
                  <a:srgbClr val="00317D"/>
                </a:solidFill>
              </a:rPr>
              <a:t>) </a:t>
            </a:r>
            <a:endParaRPr lang="en-US" sz="1800" dirty="0" smtClean="0">
              <a:solidFill>
                <a:schemeClr val="tx2">
                  <a:lumMod val="90000"/>
                  <a:lumOff val="10000"/>
                </a:schemeClr>
              </a:solidFill>
            </a:endParaRPr>
          </a:p>
          <a:p>
            <a:pPr lvl="1"/>
            <a:endParaRPr lang="en-US" sz="1800" dirty="0" smtClean="0">
              <a:solidFill>
                <a:schemeClr val="tx2">
                  <a:lumMod val="90000"/>
                  <a:lumOff val="10000"/>
                </a:schemeClr>
              </a:solidFill>
            </a:endParaRPr>
          </a:p>
          <a:p>
            <a:pPr lvl="1"/>
            <a:endParaRPr lang="en-US" sz="1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1B9E4-8E4D-4C86-BFD7-412B282B373B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8130941" y="1200407"/>
            <a:ext cx="3200400" cy="2580968"/>
            <a:chOff x="8817012" y="1199986"/>
            <a:chExt cx="3074404" cy="2641810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817012" y="1199986"/>
              <a:ext cx="3074404" cy="2641810"/>
            </a:xfrm>
            <a:prstGeom prst="rect">
              <a:avLst/>
            </a:prstGeom>
          </p:spPr>
        </p:pic>
        <p:grpSp>
          <p:nvGrpSpPr>
            <p:cNvPr id="19" name="Group 18"/>
            <p:cNvGrpSpPr/>
            <p:nvPr/>
          </p:nvGrpSpPr>
          <p:grpSpPr>
            <a:xfrm>
              <a:off x="8839222" y="2593999"/>
              <a:ext cx="2654097" cy="563995"/>
              <a:chOff x="8839222" y="2593999"/>
              <a:chExt cx="2654097" cy="563995"/>
            </a:xfrm>
          </p:grpSpPr>
          <p:cxnSp>
            <p:nvCxnSpPr>
              <p:cNvPr id="20" name="Curved Connector 19"/>
              <p:cNvCxnSpPr/>
              <p:nvPr/>
            </p:nvCxnSpPr>
            <p:spPr>
              <a:xfrm>
                <a:off x="8839222" y="2875362"/>
                <a:ext cx="2249956" cy="282632"/>
              </a:xfrm>
              <a:prstGeom prst="curvedConnector3">
                <a:avLst>
                  <a:gd name="adj1" fmla="val 54064"/>
                </a:avLst>
              </a:prstGeom>
              <a:ln w="19050">
                <a:solidFill>
                  <a:srgbClr val="5B9BD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urved Connector 20"/>
              <p:cNvCxnSpPr/>
              <p:nvPr/>
            </p:nvCxnSpPr>
            <p:spPr>
              <a:xfrm rot="5400000" flipH="1" flipV="1">
                <a:off x="11009251" y="2673927"/>
                <a:ext cx="563995" cy="404140"/>
              </a:xfrm>
              <a:prstGeom prst="curvedConnector3">
                <a:avLst>
                  <a:gd name="adj1" fmla="val -104"/>
                </a:avLst>
              </a:prstGeom>
              <a:ln w="19050">
                <a:solidFill>
                  <a:srgbClr val="5B9BD5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2" name="Group 21"/>
          <p:cNvGrpSpPr/>
          <p:nvPr/>
        </p:nvGrpSpPr>
        <p:grpSpPr>
          <a:xfrm>
            <a:off x="8154061" y="3475568"/>
            <a:ext cx="3200400" cy="2580969"/>
            <a:chOff x="8897489" y="3412452"/>
            <a:chExt cx="3017520" cy="2652864"/>
          </a:xfrm>
        </p:grpSpPr>
        <p:grpSp>
          <p:nvGrpSpPr>
            <p:cNvPr id="23" name="Group 22"/>
            <p:cNvGrpSpPr/>
            <p:nvPr/>
          </p:nvGrpSpPr>
          <p:grpSpPr>
            <a:xfrm>
              <a:off x="8897489" y="3412452"/>
              <a:ext cx="3017520" cy="2652864"/>
              <a:chOff x="8744388" y="3712417"/>
              <a:chExt cx="3265505" cy="2872274"/>
            </a:xfrm>
          </p:grpSpPr>
          <p:pic>
            <p:nvPicPr>
              <p:cNvPr id="27" name="Picture 26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744388" y="3712417"/>
                <a:ext cx="3265505" cy="2872274"/>
              </a:xfrm>
              <a:prstGeom prst="rect">
                <a:avLst/>
              </a:prstGeom>
            </p:spPr>
          </p:pic>
          <p:sp>
            <p:nvSpPr>
              <p:cNvPr id="28" name="TextBox 27"/>
              <p:cNvSpPr txBox="1"/>
              <p:nvPr/>
            </p:nvSpPr>
            <p:spPr>
              <a:xfrm>
                <a:off x="9959545" y="6276673"/>
                <a:ext cx="56489" cy="21660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noAutofit/>
              </a:bodyPr>
              <a:lstStyle/>
              <a:p>
                <a:r>
                  <a:rPr lang="en-US" sz="700" dirty="0">
                    <a:solidFill>
                      <a:srgbClr val="002052"/>
                    </a:solidFill>
                  </a:rPr>
                  <a:t>1 </a:t>
                </a:r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8915399" y="4783993"/>
              <a:ext cx="2609670" cy="829407"/>
              <a:chOff x="8773030" y="2470150"/>
              <a:chExt cx="2720290" cy="829407"/>
            </a:xfrm>
          </p:grpSpPr>
          <p:cxnSp>
            <p:nvCxnSpPr>
              <p:cNvPr id="25" name="Curved Connector 24"/>
              <p:cNvCxnSpPr/>
              <p:nvPr/>
            </p:nvCxnSpPr>
            <p:spPr>
              <a:xfrm flipV="1">
                <a:off x="8773030" y="3034145"/>
                <a:ext cx="2316147" cy="265412"/>
              </a:xfrm>
              <a:prstGeom prst="curvedConnector3">
                <a:avLst>
                  <a:gd name="adj1" fmla="val 54573"/>
                </a:avLst>
              </a:prstGeom>
              <a:ln w="19050">
                <a:solidFill>
                  <a:srgbClr val="ED7D3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urved Connector 25"/>
              <p:cNvCxnSpPr/>
              <p:nvPr/>
            </p:nvCxnSpPr>
            <p:spPr>
              <a:xfrm rot="5400000" flipH="1" flipV="1">
                <a:off x="11009251" y="2550078"/>
                <a:ext cx="563995" cy="404140"/>
              </a:xfrm>
              <a:prstGeom prst="curvedConnector3">
                <a:avLst>
                  <a:gd name="adj1" fmla="val -104"/>
                </a:avLst>
              </a:prstGeom>
              <a:ln w="19050">
                <a:solidFill>
                  <a:srgbClr val="ED7D3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9" name="TextBox 28"/>
          <p:cNvSpPr txBox="1"/>
          <p:nvPr/>
        </p:nvSpPr>
        <p:spPr>
          <a:xfrm>
            <a:off x="8477515" y="6123113"/>
            <a:ext cx="2429896" cy="5232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sz="1400" dirty="0">
                <a:solidFill>
                  <a:schemeClr val="accent6"/>
                </a:solidFill>
              </a:rPr>
              <a:t>Figure </a:t>
            </a:r>
            <a:r>
              <a:rPr lang="en-US" sz="1400" dirty="0" smtClean="0">
                <a:solidFill>
                  <a:schemeClr val="accent6"/>
                </a:solidFill>
              </a:rPr>
              <a:t>2: Missing CDC paths due to modal analysis</a:t>
            </a:r>
            <a:endParaRPr lang="en-US" sz="1400" dirty="0">
              <a:solidFill>
                <a:schemeClr val="accent6"/>
              </a:solidFill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1229732" y="4416130"/>
            <a:ext cx="5864087" cy="1460944"/>
            <a:chOff x="3089188" y="5016843"/>
            <a:chExt cx="5231028" cy="1540477"/>
          </a:xfrm>
        </p:grpSpPr>
        <p:sp>
          <p:nvSpPr>
            <p:cNvPr id="31" name="Rectangle 30"/>
            <p:cNvSpPr/>
            <p:nvPr/>
          </p:nvSpPr>
          <p:spPr>
            <a:xfrm>
              <a:off x="3089189" y="5016844"/>
              <a:ext cx="5231027" cy="1540476"/>
            </a:xfrm>
            <a:prstGeom prst="rect">
              <a:avLst/>
            </a:prstGeom>
            <a:noFill/>
            <a:ln>
              <a:solidFill>
                <a:srgbClr val="0020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 sz="1600" dirty="0">
                <a:solidFill>
                  <a:srgbClr val="002052"/>
                </a:solidFill>
              </a:endParaRPr>
            </a:p>
            <a:p>
              <a:pPr algn="ctr"/>
              <a:endParaRPr lang="en-US" sz="1600" dirty="0">
                <a:solidFill>
                  <a:srgbClr val="002052"/>
                </a:solidFill>
              </a:endParaRPr>
            </a:p>
            <a:p>
              <a:pPr algn="ctr"/>
              <a:r>
                <a:rPr lang="en-US" sz="1600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A new Analysis Flow to reach Maximum Coverage </a:t>
              </a:r>
              <a:r>
                <a:rPr lang="en-US" sz="1400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with</a:t>
              </a:r>
              <a:r>
                <a:rPr lang="en-US" sz="1600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 Minimum Effort </a:t>
              </a:r>
              <a:r>
                <a:rPr lang="en-US" sz="1400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using</a:t>
              </a:r>
              <a:r>
                <a:rPr lang="en-US" sz="1600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 </a:t>
              </a:r>
              <a:r>
                <a:rPr lang="en-US" sz="16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Multimodal</a:t>
              </a:r>
              <a:r>
                <a:rPr lang="en-US" sz="1600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 Analysis</a:t>
              </a: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3089188" y="5016843"/>
              <a:ext cx="5231027" cy="516123"/>
            </a:xfrm>
            <a:prstGeom prst="rect">
              <a:avLst/>
            </a:prstGeom>
            <a:solidFill>
              <a:srgbClr val="39A9DC"/>
            </a:solidFill>
            <a:ln>
              <a:solidFill>
                <a:srgbClr val="0020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r>
                <a:rPr lang="en-US" sz="1800" b="1" dirty="0"/>
                <a:t>THE NEED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6222581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760" y="116660"/>
            <a:ext cx="10769790" cy="1143265"/>
          </a:xfrm>
        </p:spPr>
        <p:txBody>
          <a:bodyPr anchor="ctr" anchorCtr="0"/>
          <a:lstStyle/>
          <a:p>
            <a:r>
              <a:rPr lang="en-US" smtClean="0">
                <a:solidFill>
                  <a:srgbClr val="39A9DC"/>
                </a:solidFill>
              </a:rPr>
              <a:t>Multimodal Analysis Principle</a:t>
            </a:r>
            <a:endParaRPr lang="en-US" dirty="0">
              <a:solidFill>
                <a:srgbClr val="39A9D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760" y="1461260"/>
            <a:ext cx="6165086" cy="5893899"/>
          </a:xfrm>
        </p:spPr>
        <p:txBody>
          <a:bodyPr/>
          <a:lstStyle/>
          <a:p>
            <a:r>
              <a:rPr lang="en-US" sz="2000" u="sng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rPr>
              <a:t>Principle:</a:t>
            </a:r>
          </a:p>
          <a:p>
            <a:pPr lvl="1"/>
            <a:r>
              <a:rPr lang="en-US" sz="18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rPr>
              <a:t>All clocks propagate at the same time</a:t>
            </a:r>
          </a:p>
          <a:p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Advantages:</a:t>
            </a:r>
          </a:p>
          <a:p>
            <a:pPr lvl="1"/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  <a:latin typeface="+mn-lt"/>
              </a:rPr>
              <a:t>No clock propagation constraints required anymore</a:t>
            </a:r>
            <a:b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  <a:latin typeface="+mn-lt"/>
              </a:rPr>
            </a:br>
            <a:r>
              <a:rPr lang="en-US" sz="1800" dirty="0" smtClean="0">
                <a:solidFill>
                  <a:schemeClr val="accent4">
                    <a:lumMod val="90000"/>
                    <a:lumOff val="10000"/>
                  </a:schemeClr>
                </a:solidFill>
                <a:latin typeface="+mn-lt"/>
              </a:rPr>
              <a:t>	→ </a:t>
            </a:r>
            <a:r>
              <a:rPr lang="en-US" sz="1800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time-saving flow</a:t>
            </a:r>
          </a:p>
          <a:p>
            <a:pPr lvl="1"/>
            <a:r>
              <a:rPr lang="en-US" sz="1800" dirty="0" smtClean="0">
                <a:solidFill>
                  <a:srgbClr val="00317D"/>
                </a:solidFill>
                <a:latin typeface="+mn-lt"/>
              </a:rPr>
              <a:t>All clock combinations in the scope</a:t>
            </a:r>
            <a:br>
              <a:rPr lang="en-US" sz="1800" dirty="0" smtClean="0">
                <a:solidFill>
                  <a:srgbClr val="00317D"/>
                </a:solidFill>
                <a:latin typeface="+mn-lt"/>
              </a:rPr>
            </a:br>
            <a:r>
              <a:rPr lang="en-US" sz="1800" dirty="0" smtClean="0">
                <a:solidFill>
                  <a:srgbClr val="00317D"/>
                </a:solidFill>
                <a:latin typeface="+mn-lt"/>
              </a:rPr>
              <a:t>	→ </a:t>
            </a:r>
            <a:r>
              <a:rPr lang="en-US" sz="1800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coverage = 100%</a:t>
            </a:r>
          </a:p>
          <a:p>
            <a:pPr lvl="2"/>
            <a:r>
              <a:rPr lang="en-US" sz="1600" dirty="0" smtClean="0">
                <a:solidFill>
                  <a:srgbClr val="00317D"/>
                </a:solidFill>
                <a:latin typeface="+mn-lt"/>
              </a:rPr>
              <a:t>CDC found </a:t>
            </a:r>
            <a:r>
              <a:rPr lang="en-US" sz="1600" u="sng" dirty="0" smtClean="0">
                <a:solidFill>
                  <a:srgbClr val="00317D"/>
                </a:solidFill>
                <a:latin typeface="+mn-lt"/>
              </a:rPr>
              <a:t>anyway</a:t>
            </a:r>
            <a:r>
              <a:rPr lang="en-US" sz="1600" dirty="0" smtClean="0">
                <a:solidFill>
                  <a:srgbClr val="00317D"/>
                </a:solidFill>
                <a:latin typeface="+mn-lt"/>
              </a:rPr>
              <a:t> in </a:t>
            </a:r>
            <a:r>
              <a:rPr lang="en-US" sz="1600" b="1" dirty="0" smtClean="0">
                <a:solidFill>
                  <a:srgbClr val="00317D"/>
                </a:solidFill>
                <a:latin typeface="+mn-lt"/>
              </a:rPr>
              <a:t>figure 3</a:t>
            </a:r>
          </a:p>
          <a:p>
            <a:pPr marL="285750" indent="-285750"/>
            <a:r>
              <a:rPr lang="en-US" sz="2000" u="sng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rPr>
              <a:t>Close collaboration between ST CDC and Synopsys teams</a:t>
            </a:r>
          </a:p>
          <a:p>
            <a:pPr marL="895243" lvl="1" indent="-285750"/>
            <a:r>
              <a:rPr lang="en-US" sz="1800" dirty="0" smtClean="0">
                <a:latin typeface="+mn-lt"/>
              </a:rPr>
              <a:t>No need for multiple modes specification </a:t>
            </a:r>
          </a:p>
          <a:p>
            <a:pPr marL="895243" lvl="1" indent="-285750"/>
            <a:r>
              <a:rPr lang="en-US" sz="1800" dirty="0" smtClean="0">
                <a:latin typeface="+mn-lt"/>
              </a:rPr>
              <a:t>Innovative capability for automatic mode detection and CDC analysis</a:t>
            </a:r>
          </a:p>
          <a:p>
            <a:pPr marL="895243" lvl="1" indent="-285750"/>
            <a:r>
              <a:rPr lang="en-US" sz="1800" dirty="0" smtClean="0">
                <a:latin typeface="+mn-lt"/>
              </a:rPr>
              <a:t>Results applicable to all modes in single run</a:t>
            </a:r>
          </a:p>
          <a:p>
            <a:endParaRPr lang="en-US" sz="2000" dirty="0">
              <a:solidFill>
                <a:schemeClr val="tx2">
                  <a:lumMod val="90000"/>
                  <a:lumOff val="10000"/>
                </a:schemeClr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1B9E4-8E4D-4C86-BFD7-412B282B373B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56" name="Group 55"/>
          <p:cNvGrpSpPr/>
          <p:nvPr/>
        </p:nvGrpSpPr>
        <p:grpSpPr>
          <a:xfrm>
            <a:off x="7141081" y="2143760"/>
            <a:ext cx="4705501" cy="3794760"/>
            <a:chOff x="7141081" y="2143760"/>
            <a:chExt cx="4705501" cy="3794760"/>
          </a:xfrm>
        </p:grpSpPr>
        <p:pic>
          <p:nvPicPr>
            <p:cNvPr id="55" name="Picture 5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41081" y="2143760"/>
              <a:ext cx="4705501" cy="3794759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8432800" y="5715000"/>
              <a:ext cx="685800" cy="2235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 sz="2000" dirty="0" err="1" smtClean="0"/>
            </a:p>
          </p:txBody>
        </p:sp>
        <p:sp>
          <p:nvSpPr>
            <p:cNvPr id="26" name="Isosceles Triangle 25"/>
            <p:cNvSpPr/>
            <p:nvPr/>
          </p:nvSpPr>
          <p:spPr>
            <a:xfrm flipH="1">
              <a:off x="11092918" y="3836988"/>
              <a:ext cx="138643" cy="247812"/>
            </a:xfrm>
            <a:prstGeom prst="triangle">
              <a:avLst>
                <a:gd name="adj" fmla="val 0"/>
              </a:avLst>
            </a:prstGeom>
            <a:solidFill>
              <a:srgbClr val="5B9B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 sz="2000" dirty="0" err="1" smtClean="0"/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8386894" y="4081096"/>
              <a:ext cx="2833690" cy="681038"/>
              <a:chOff x="8386894" y="4239626"/>
              <a:chExt cx="2762867" cy="551006"/>
            </a:xfrm>
          </p:grpSpPr>
          <p:cxnSp>
            <p:nvCxnSpPr>
              <p:cNvPr id="29" name="Curved Connector 28"/>
              <p:cNvCxnSpPr/>
              <p:nvPr/>
            </p:nvCxnSpPr>
            <p:spPr>
              <a:xfrm>
                <a:off x="8386894" y="4514508"/>
                <a:ext cx="2342164" cy="276123"/>
              </a:xfrm>
              <a:prstGeom prst="curvedConnector3">
                <a:avLst>
                  <a:gd name="adj1" fmla="val 54064"/>
                </a:avLst>
              </a:prstGeom>
              <a:ln w="19050">
                <a:solidFill>
                  <a:srgbClr val="5B9BD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urved Connector 29"/>
              <p:cNvCxnSpPr/>
              <p:nvPr/>
            </p:nvCxnSpPr>
            <p:spPr>
              <a:xfrm rot="5400000" flipH="1" flipV="1">
                <a:off x="10663907" y="4304777"/>
                <a:ext cx="551006" cy="420703"/>
              </a:xfrm>
              <a:prstGeom prst="curvedConnector3">
                <a:avLst>
                  <a:gd name="adj1" fmla="val -104"/>
                </a:avLst>
              </a:prstGeom>
              <a:ln w="19050">
                <a:solidFill>
                  <a:srgbClr val="5B9BD5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1" name="Group 50"/>
            <p:cNvGrpSpPr/>
            <p:nvPr/>
          </p:nvGrpSpPr>
          <p:grpSpPr>
            <a:xfrm>
              <a:off x="8386894" y="4081096"/>
              <a:ext cx="2833692" cy="1295977"/>
              <a:chOff x="8386894" y="4081096"/>
              <a:chExt cx="2833692" cy="1295977"/>
            </a:xfrm>
          </p:grpSpPr>
          <p:cxnSp>
            <p:nvCxnSpPr>
              <p:cNvPr id="40" name="Curved Connector 39"/>
              <p:cNvCxnSpPr/>
              <p:nvPr/>
            </p:nvCxnSpPr>
            <p:spPr>
              <a:xfrm rot="5400000" flipH="1" flipV="1">
                <a:off x="10537139" y="4333054"/>
                <a:ext cx="935405" cy="431489"/>
              </a:xfrm>
              <a:prstGeom prst="curvedConnector3">
                <a:avLst>
                  <a:gd name="adj1" fmla="val 670"/>
                </a:avLst>
              </a:prstGeom>
              <a:ln w="19050">
                <a:solidFill>
                  <a:srgbClr val="ED7D3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urved Connector 49"/>
              <p:cNvCxnSpPr/>
              <p:nvPr/>
            </p:nvCxnSpPr>
            <p:spPr>
              <a:xfrm flipV="1">
                <a:off x="8386894" y="5014968"/>
                <a:ext cx="2402203" cy="362105"/>
              </a:xfrm>
              <a:prstGeom prst="curvedConnector3">
                <a:avLst>
                  <a:gd name="adj1" fmla="val 50000"/>
                </a:avLst>
              </a:prstGeom>
              <a:ln w="19050">
                <a:solidFill>
                  <a:srgbClr val="ED7D3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7" name="TextBox 56"/>
          <p:cNvSpPr txBox="1"/>
          <p:nvPr/>
        </p:nvSpPr>
        <p:spPr>
          <a:xfrm>
            <a:off x="8040086" y="5757160"/>
            <a:ext cx="3095818" cy="30777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sz="1400" dirty="0">
                <a:solidFill>
                  <a:schemeClr val="accent6"/>
                </a:solidFill>
              </a:rPr>
              <a:t>Figure </a:t>
            </a:r>
            <a:r>
              <a:rPr lang="en-US" sz="1400" dirty="0" smtClean="0">
                <a:solidFill>
                  <a:schemeClr val="accent6"/>
                </a:solidFill>
              </a:rPr>
              <a:t>3: Multimodal coverage</a:t>
            </a:r>
            <a:endParaRPr lang="en-US" sz="1400" dirty="0">
              <a:solidFill>
                <a:schemeClr val="accent6"/>
              </a:solidFill>
            </a:endParaRPr>
          </a:p>
        </p:txBody>
      </p:sp>
      <p:sp>
        <p:nvSpPr>
          <p:cNvPr id="64" name="Rounded Rectangle 63"/>
          <p:cNvSpPr/>
          <p:nvPr/>
        </p:nvSpPr>
        <p:spPr>
          <a:xfrm>
            <a:off x="7069393" y="2054942"/>
            <a:ext cx="4935793" cy="4009995"/>
          </a:xfrm>
          <a:prstGeom prst="roundRect">
            <a:avLst>
              <a:gd name="adj" fmla="val 2534"/>
            </a:avLst>
          </a:prstGeom>
          <a:solidFill>
            <a:srgbClr val="002052">
              <a:alpha val="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2000" dirty="0" err="1" smtClean="0"/>
          </a:p>
        </p:txBody>
      </p:sp>
    </p:spTree>
    <p:extLst>
      <p:ext uri="{BB962C8B-B14F-4D97-AF65-F5344CB8AC3E}">
        <p14:creationId xmlns:p14="http://schemas.microsoft.com/office/powerpoint/2010/main" val="6392525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760" y="116660"/>
            <a:ext cx="10769790" cy="1143265"/>
          </a:xfrm>
        </p:spPr>
        <p:txBody>
          <a:bodyPr anchor="ctr" anchorCtr="0"/>
          <a:lstStyle/>
          <a:p>
            <a:r>
              <a:rPr lang="en-US" smtClean="0">
                <a:solidFill>
                  <a:srgbClr val="39A9DC"/>
                </a:solidFill>
              </a:rPr>
              <a:t>Multimodal Specific Issues</a:t>
            </a:r>
            <a:endParaRPr lang="en-US" dirty="0">
              <a:solidFill>
                <a:srgbClr val="39A9D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9390" y="1965245"/>
            <a:ext cx="6025499" cy="3693297"/>
          </a:xfrm>
        </p:spPr>
        <p:txBody>
          <a:bodyPr/>
          <a:lstStyle/>
          <a:p>
            <a:r>
              <a:rPr lang="en-US" sz="2000" u="sng" dirty="0" err="1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SpyGlass</a:t>
            </a:r>
            <a:r>
              <a:rPr lang="en-US" sz="2000" u="sng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 </a:t>
            </a:r>
            <a:r>
              <a:rPr lang="en-US" sz="2000" u="sng" dirty="0" err="1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behaviour</a:t>
            </a:r>
            <a:r>
              <a:rPr lang="en-US" sz="2000" u="sng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:</a:t>
            </a:r>
          </a:p>
          <a:p>
            <a:pPr lvl="1"/>
            <a:r>
              <a:rPr lang="en-US" sz="1800" dirty="0" err="1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SpyGlass</a:t>
            </a:r>
            <a:r>
              <a:rPr lang="en-US" sz="18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 </a:t>
            </a:r>
            <a:r>
              <a:rPr lang="en-US" sz="18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infers a new clock at clock </a:t>
            </a:r>
            <a:r>
              <a:rPr lang="en-US" sz="1800" dirty="0" err="1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muxes</a:t>
            </a:r>
            <a:r>
              <a:rPr lang="en-US" sz="18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 output</a:t>
            </a:r>
          </a:p>
          <a:p>
            <a:r>
              <a:rPr lang="en-US" sz="2000" dirty="0" smtClean="0">
                <a:solidFill>
                  <a:srgbClr val="00317D"/>
                </a:solidFill>
              </a:rPr>
              <a:t>Same clock set propagates due to common enable logic</a:t>
            </a:r>
            <a:br>
              <a:rPr lang="en-US" sz="2000" dirty="0" smtClean="0">
                <a:solidFill>
                  <a:srgbClr val="00317D"/>
                </a:solidFill>
              </a:rPr>
            </a:br>
            <a:r>
              <a:rPr lang="en-US" sz="2000" dirty="0" smtClean="0">
                <a:solidFill>
                  <a:srgbClr val="00317D"/>
                </a:solidFill>
              </a:rPr>
              <a:t>→ if </a:t>
            </a:r>
            <a:r>
              <a:rPr lang="en-US" sz="2000" dirty="0" err="1" smtClean="0">
                <a:solidFill>
                  <a:srgbClr val="00317D"/>
                </a:solidFill>
              </a:rPr>
              <a:t>muxes</a:t>
            </a:r>
            <a:r>
              <a:rPr lang="en-US" sz="2000" dirty="0" smtClean="0">
                <a:solidFill>
                  <a:srgbClr val="00317D"/>
                </a:solidFill>
              </a:rPr>
              <a:t> are balanced, no CDC should be reported without mode specification </a:t>
            </a:r>
            <a:br>
              <a:rPr lang="en-US" sz="2000" dirty="0" smtClean="0">
                <a:solidFill>
                  <a:srgbClr val="00317D"/>
                </a:solidFill>
              </a:rPr>
            </a:br>
            <a:r>
              <a:rPr lang="en-US" sz="2000" dirty="0" smtClean="0">
                <a:solidFill>
                  <a:srgbClr val="00317D"/>
                </a:solidFill>
              </a:rPr>
              <a:t>(Ref. Figure 4)</a:t>
            </a:r>
          </a:p>
          <a:p>
            <a:pPr lvl="1"/>
            <a:r>
              <a:rPr lang="en-US" sz="1600" dirty="0" smtClean="0">
                <a:solidFill>
                  <a:srgbClr val="00317D"/>
                </a:solidFill>
              </a:rPr>
              <a:t>Called « CDC false paths »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1B9E4-8E4D-4C86-BFD7-412B282B373B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6554889" y="1571789"/>
            <a:ext cx="5501589" cy="3702032"/>
            <a:chOff x="6548284" y="2033151"/>
            <a:chExt cx="5501589" cy="3702032"/>
          </a:xfrm>
        </p:grpSpPr>
        <p:grpSp>
          <p:nvGrpSpPr>
            <p:cNvPr id="7" name="Group 6"/>
            <p:cNvGrpSpPr/>
            <p:nvPr/>
          </p:nvGrpSpPr>
          <p:grpSpPr>
            <a:xfrm>
              <a:off x="6548284" y="2033151"/>
              <a:ext cx="5501589" cy="3394255"/>
              <a:chOff x="6769056" y="1334614"/>
              <a:chExt cx="4822151" cy="3167466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774845" y="1334614"/>
                <a:ext cx="4810571" cy="3067122"/>
              </a:xfrm>
              <a:prstGeom prst="rect">
                <a:avLst/>
              </a:prstGeom>
            </p:spPr>
          </p:pic>
          <p:sp>
            <p:nvSpPr>
              <p:cNvPr id="11" name="TextBox 10"/>
              <p:cNvSpPr txBox="1"/>
              <p:nvPr/>
            </p:nvSpPr>
            <p:spPr>
              <a:xfrm>
                <a:off x="6769056" y="4215435"/>
                <a:ext cx="4822151" cy="286645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algn="ctr"/>
                <a:r>
                  <a:rPr lang="en-US" sz="1200" dirty="0">
                    <a:solidFill>
                      <a:schemeClr val="accent6"/>
                    </a:solidFill>
                  </a:rPr>
                  <a:t>Example of CDC false path </a:t>
                </a:r>
                <a:r>
                  <a:rPr lang="en-US" sz="1100" dirty="0">
                    <a:solidFill>
                      <a:schemeClr val="accent6"/>
                    </a:solidFill>
                  </a:rPr>
                  <a:t>(if α = γ)</a:t>
                </a:r>
                <a:endParaRPr lang="en-US" sz="1200" dirty="0">
                  <a:solidFill>
                    <a:schemeClr val="accent6"/>
                  </a:solidFill>
                </a:endParaRPr>
              </a:p>
            </p:txBody>
          </p:sp>
        </p:grpSp>
        <p:sp>
          <p:nvSpPr>
            <p:cNvPr id="8" name="Rounded Rectangle 7"/>
            <p:cNvSpPr/>
            <p:nvPr/>
          </p:nvSpPr>
          <p:spPr>
            <a:xfrm>
              <a:off x="6554889" y="2033152"/>
              <a:ext cx="5494984" cy="3702031"/>
            </a:xfrm>
            <a:prstGeom prst="roundRect">
              <a:avLst>
                <a:gd name="adj" fmla="val 2744"/>
              </a:avLst>
            </a:prstGeom>
            <a:solidFill>
              <a:srgbClr val="002052">
                <a:alpha val="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US" sz="2000" dirty="0" err="1" smtClean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751168" y="5427406"/>
              <a:ext cx="3095818" cy="30777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lang="en-US" sz="1400" dirty="0">
                  <a:solidFill>
                    <a:schemeClr val="accent6"/>
                  </a:solidFill>
                </a:rPr>
                <a:t>Figure </a:t>
              </a:r>
              <a:r>
                <a:rPr lang="en-US" sz="1400" dirty="0" smtClean="0">
                  <a:solidFill>
                    <a:schemeClr val="accent6"/>
                  </a:solidFill>
                </a:rPr>
                <a:t>4: </a:t>
              </a:r>
              <a:r>
                <a:rPr lang="en-US" sz="1400" dirty="0">
                  <a:solidFill>
                    <a:schemeClr val="accent6"/>
                  </a:solidFill>
                </a:rPr>
                <a:t>Double Mux Configuration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637736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1B9E4-8E4D-4C86-BFD7-412B282B373B}" type="slidenum">
              <a:rPr lang="fr-FR" smtClean="0"/>
              <a:pPr/>
              <a:t>6</a:t>
            </a:fld>
            <a:endParaRPr lang="fr-FR" dirty="0"/>
          </a:p>
        </p:txBody>
      </p:sp>
      <p:grpSp>
        <p:nvGrpSpPr>
          <p:cNvPr id="90" name="Group 89"/>
          <p:cNvGrpSpPr/>
          <p:nvPr/>
        </p:nvGrpSpPr>
        <p:grpSpPr>
          <a:xfrm>
            <a:off x="609760" y="1997536"/>
            <a:ext cx="10748736" cy="4312118"/>
            <a:chOff x="744582" y="1386038"/>
            <a:chExt cx="10748736" cy="4312118"/>
          </a:xfrm>
        </p:grpSpPr>
        <p:grpSp>
          <p:nvGrpSpPr>
            <p:cNvPr id="76" name="Group 75"/>
            <p:cNvGrpSpPr/>
            <p:nvPr/>
          </p:nvGrpSpPr>
          <p:grpSpPr>
            <a:xfrm>
              <a:off x="1645919" y="1386038"/>
              <a:ext cx="9699077" cy="4312118"/>
              <a:chOff x="468612" y="1456467"/>
              <a:chExt cx="11232520" cy="5156089"/>
            </a:xfrm>
          </p:grpSpPr>
          <p:sp>
            <p:nvSpPr>
              <p:cNvPr id="7" name="Round Diagonal Corner Rectangle 6"/>
              <p:cNvSpPr/>
              <p:nvPr/>
            </p:nvSpPr>
            <p:spPr>
              <a:xfrm>
                <a:off x="1006018" y="1960842"/>
                <a:ext cx="5125976" cy="4264270"/>
              </a:xfrm>
              <a:prstGeom prst="round2DiagRect">
                <a:avLst/>
              </a:prstGeom>
              <a:solidFill>
                <a:srgbClr val="FFE575">
                  <a:alpha val="70000"/>
                </a:srgbClr>
              </a:solidFill>
              <a:ln w="28575">
                <a:solidFill>
                  <a:srgbClr val="FFD3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 dirty="0" err="1" smtClean="0"/>
              </a:p>
            </p:txBody>
          </p:sp>
          <p:sp>
            <p:nvSpPr>
              <p:cNvPr id="6" name="Round Diagonal Corner Rectangle 5"/>
              <p:cNvSpPr/>
              <p:nvPr/>
            </p:nvSpPr>
            <p:spPr>
              <a:xfrm>
                <a:off x="737315" y="1718480"/>
                <a:ext cx="5125976" cy="4264270"/>
              </a:xfrm>
              <a:prstGeom prst="round2Diag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 dirty="0" err="1" smtClean="0"/>
              </a:p>
            </p:txBody>
          </p:sp>
          <p:sp>
            <p:nvSpPr>
              <p:cNvPr id="9" name="Round Diagonal Corner Rectangle 8"/>
              <p:cNvSpPr/>
              <p:nvPr/>
            </p:nvSpPr>
            <p:spPr>
              <a:xfrm flipH="1">
                <a:off x="6571348" y="1456467"/>
                <a:ext cx="5129784" cy="4261104"/>
              </a:xfrm>
              <a:prstGeom prst="round2Diag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 dirty="0" err="1" smtClean="0"/>
              </a:p>
            </p:txBody>
          </p:sp>
          <p:sp>
            <p:nvSpPr>
              <p:cNvPr id="15" name="Rounded Rectangle 14"/>
              <p:cNvSpPr/>
              <p:nvPr/>
            </p:nvSpPr>
            <p:spPr>
              <a:xfrm>
                <a:off x="2249865" y="2732439"/>
                <a:ext cx="1553497" cy="685800"/>
              </a:xfrm>
              <a:prstGeom prst="roundRect">
                <a:avLst/>
              </a:prstGeom>
              <a:solidFill>
                <a:srgbClr val="7F7F8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400" dirty="0" err="1" smtClean="0">
                    <a:solidFill>
                      <a:schemeClr val="bg1"/>
                    </a:solidFill>
                  </a:rPr>
                  <a:t>Clocks</a:t>
                </a:r>
                <a:r>
                  <a:rPr lang="fr-FR" sz="1400" dirty="0" smtClean="0">
                    <a:solidFill>
                      <a:schemeClr val="bg1"/>
                    </a:solidFill>
                  </a:rPr>
                  <a:t> </a:t>
                </a:r>
                <a:r>
                  <a:rPr lang="fr-FR" sz="1400" dirty="0" err="1" smtClean="0">
                    <a:solidFill>
                      <a:schemeClr val="bg1"/>
                    </a:solidFill>
                  </a:rPr>
                  <a:t>definition</a:t>
                </a:r>
                <a:endParaRPr lang="en-US" sz="1400" dirty="0" err="1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Rounded Rectangle 21"/>
              <p:cNvSpPr/>
              <p:nvPr/>
            </p:nvSpPr>
            <p:spPr>
              <a:xfrm>
                <a:off x="7265902" y="1718480"/>
                <a:ext cx="1553497" cy="685800"/>
              </a:xfrm>
              <a:prstGeom prst="roundRect">
                <a:avLst/>
              </a:prstGeom>
              <a:solidFill>
                <a:srgbClr val="D9D9D7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400" dirty="0" err="1" smtClean="0">
                    <a:solidFill>
                      <a:schemeClr val="tx1"/>
                    </a:solidFill>
                  </a:rPr>
                  <a:t>Specifications</a:t>
                </a:r>
                <a:endParaRPr lang="en-US" sz="1400" dirty="0" err="1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Rounded Rectangle 22"/>
              <p:cNvSpPr/>
              <p:nvPr/>
            </p:nvSpPr>
            <p:spPr>
              <a:xfrm>
                <a:off x="9560187" y="1718480"/>
                <a:ext cx="1553497" cy="685800"/>
              </a:xfrm>
              <a:prstGeom prst="roundRect">
                <a:avLst/>
              </a:prstGeom>
              <a:solidFill>
                <a:srgbClr val="DBD8D8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400" dirty="0" err="1" smtClean="0">
                    <a:solidFill>
                      <a:schemeClr val="tx1"/>
                    </a:solidFill>
                  </a:rPr>
                  <a:t>SpyGlass</a:t>
                </a:r>
                <a:r>
                  <a:rPr lang="fr-FR" sz="1400" dirty="0" smtClean="0">
                    <a:solidFill>
                      <a:schemeClr val="tx1"/>
                    </a:solidFill>
                  </a:rPr>
                  <a:t> </a:t>
                </a:r>
                <a:r>
                  <a:rPr lang="fr-FR" sz="1400" dirty="0" err="1" smtClean="0">
                    <a:solidFill>
                      <a:schemeClr val="tx1"/>
                    </a:solidFill>
                  </a:rPr>
                  <a:t>detection</a:t>
                </a:r>
                <a:endParaRPr lang="en-US" sz="1400" dirty="0" err="1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Rounded Rectangle 23"/>
              <p:cNvSpPr/>
              <p:nvPr/>
            </p:nvSpPr>
            <p:spPr>
              <a:xfrm>
                <a:off x="8411358" y="2732439"/>
                <a:ext cx="1553497" cy="685800"/>
              </a:xfrm>
              <a:prstGeom prst="roundRect">
                <a:avLst/>
              </a:prstGeom>
              <a:solidFill>
                <a:srgbClr val="7F7F8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400" dirty="0" err="1" smtClean="0">
                    <a:solidFill>
                      <a:schemeClr val="bg1"/>
                    </a:solidFill>
                  </a:rPr>
                  <a:t>Clocks</a:t>
                </a:r>
                <a:r>
                  <a:rPr lang="fr-FR" sz="1400" dirty="0" smtClean="0">
                    <a:solidFill>
                      <a:schemeClr val="bg1"/>
                    </a:solidFill>
                  </a:rPr>
                  <a:t> </a:t>
                </a:r>
                <a:r>
                  <a:rPr lang="fr-FR" sz="1400" dirty="0" err="1" smtClean="0">
                    <a:solidFill>
                      <a:schemeClr val="bg1"/>
                    </a:solidFill>
                  </a:rPr>
                  <a:t>definition</a:t>
                </a:r>
                <a:endParaRPr lang="en-US" sz="1400" dirty="0" err="1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Rounded Rectangle 24"/>
              <p:cNvSpPr/>
              <p:nvPr/>
            </p:nvSpPr>
            <p:spPr>
              <a:xfrm>
                <a:off x="8411357" y="4823044"/>
                <a:ext cx="1553497" cy="685800"/>
              </a:xfrm>
              <a:prstGeom prst="roundRect">
                <a:avLst/>
              </a:prstGeom>
              <a:solidFill>
                <a:srgbClr val="40404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400" dirty="0" smtClean="0">
                    <a:solidFill>
                      <a:schemeClr val="bg1"/>
                    </a:solidFill>
                  </a:rPr>
                  <a:t>Structural CDC </a:t>
                </a:r>
                <a:r>
                  <a:rPr lang="fr-FR" sz="1400" dirty="0" err="1" smtClean="0">
                    <a:solidFill>
                      <a:schemeClr val="bg1"/>
                    </a:solidFill>
                  </a:rPr>
                  <a:t>analysis</a:t>
                </a:r>
                <a:endParaRPr lang="en-US" sz="1400" dirty="0" err="1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Rounded Rectangle 25"/>
              <p:cNvSpPr/>
              <p:nvPr/>
            </p:nvSpPr>
            <p:spPr>
              <a:xfrm>
                <a:off x="8144269" y="3937761"/>
                <a:ext cx="2087672" cy="365760"/>
              </a:xfrm>
              <a:prstGeom prst="roundRect">
                <a:avLst/>
              </a:prstGeom>
              <a:solidFill>
                <a:srgbClr val="7F7F8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400" dirty="0" smtClean="0">
                    <a:solidFill>
                      <a:schemeClr val="bg1"/>
                    </a:solidFill>
                  </a:rPr>
                  <a:t>False </a:t>
                </a:r>
                <a:r>
                  <a:rPr lang="fr-FR" sz="1400" dirty="0" err="1" smtClean="0">
                    <a:solidFill>
                      <a:schemeClr val="bg1"/>
                    </a:solidFill>
                  </a:rPr>
                  <a:t>paths</a:t>
                </a:r>
                <a:r>
                  <a:rPr lang="fr-FR" sz="1400" dirty="0" smtClean="0">
                    <a:solidFill>
                      <a:schemeClr val="bg1"/>
                    </a:solidFill>
                  </a:rPr>
                  <a:t> </a:t>
                </a:r>
                <a:r>
                  <a:rPr lang="fr-FR" sz="1400" dirty="0" err="1" smtClean="0">
                    <a:solidFill>
                      <a:schemeClr val="bg1"/>
                    </a:solidFill>
                  </a:rPr>
                  <a:t>eviction</a:t>
                </a:r>
                <a:endParaRPr lang="en-US" sz="1400" dirty="0" err="1" smtClean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60" name="Group 59"/>
              <p:cNvGrpSpPr/>
              <p:nvPr/>
            </p:nvGrpSpPr>
            <p:grpSpPr>
              <a:xfrm>
                <a:off x="468612" y="1456467"/>
                <a:ext cx="5125976" cy="4264270"/>
                <a:chOff x="468612" y="1456467"/>
                <a:chExt cx="5125976" cy="4264270"/>
              </a:xfrm>
            </p:grpSpPr>
            <p:sp>
              <p:nvSpPr>
                <p:cNvPr id="5" name="Round Diagonal Corner Rectangle 4"/>
                <p:cNvSpPr/>
                <p:nvPr/>
              </p:nvSpPr>
              <p:spPr>
                <a:xfrm>
                  <a:off x="468612" y="1456467"/>
                  <a:ext cx="5125976" cy="4264270"/>
                </a:xfrm>
                <a:prstGeom prst="round2DiagRect">
                  <a:avLst/>
                </a:prstGeom>
                <a:solidFill>
                  <a:srgbClr val="ED7D3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 dirty="0" err="1" smtClean="0"/>
                </a:p>
              </p:txBody>
            </p:sp>
            <p:grpSp>
              <p:nvGrpSpPr>
                <p:cNvPr id="59" name="Group 58"/>
                <p:cNvGrpSpPr/>
                <p:nvPr/>
              </p:nvGrpSpPr>
              <p:grpSpPr>
                <a:xfrm>
                  <a:off x="1104408" y="1718480"/>
                  <a:ext cx="3847783" cy="3790364"/>
                  <a:chOff x="1104408" y="1718480"/>
                  <a:chExt cx="3847783" cy="3790364"/>
                </a:xfrm>
              </p:grpSpPr>
              <p:sp>
                <p:nvSpPr>
                  <p:cNvPr id="11" name="Rounded Rectangle 10"/>
                  <p:cNvSpPr/>
                  <p:nvPr/>
                </p:nvSpPr>
                <p:spPr>
                  <a:xfrm>
                    <a:off x="1104409" y="1718480"/>
                    <a:ext cx="1553497" cy="685800"/>
                  </a:xfrm>
                  <a:prstGeom prst="roundRect">
                    <a:avLst/>
                  </a:prstGeom>
                  <a:solidFill>
                    <a:srgbClr val="D9D9D7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sz="1400" dirty="0" err="1" smtClean="0">
                        <a:solidFill>
                          <a:schemeClr val="tx1"/>
                        </a:solidFill>
                      </a:rPr>
                      <a:t>Specifications</a:t>
                    </a:r>
                    <a:endParaRPr lang="en-US" sz="1400" dirty="0" err="1" smtClean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" name="Rounded Rectangle 11"/>
                  <p:cNvSpPr/>
                  <p:nvPr/>
                </p:nvSpPr>
                <p:spPr>
                  <a:xfrm>
                    <a:off x="3398694" y="1718480"/>
                    <a:ext cx="1553497" cy="685800"/>
                  </a:xfrm>
                  <a:prstGeom prst="roundRect">
                    <a:avLst/>
                  </a:prstGeom>
                  <a:solidFill>
                    <a:srgbClr val="DBD8D8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sz="1400" dirty="0" err="1" smtClean="0">
                        <a:solidFill>
                          <a:schemeClr val="tx1"/>
                        </a:solidFill>
                      </a:rPr>
                      <a:t>SpyGlass</a:t>
                    </a:r>
                    <a:r>
                      <a:rPr lang="fr-FR" sz="1400" dirty="0" smtClean="0">
                        <a:solidFill>
                          <a:schemeClr val="tx1"/>
                        </a:solidFill>
                      </a:rPr>
                      <a:t> </a:t>
                    </a:r>
                    <a:r>
                      <a:rPr lang="fr-FR" sz="1400" dirty="0" err="1" smtClean="0">
                        <a:solidFill>
                          <a:schemeClr val="tx1"/>
                        </a:solidFill>
                      </a:rPr>
                      <a:t>detection</a:t>
                    </a:r>
                    <a:endParaRPr lang="en-US" sz="1400" dirty="0" err="1" smtClean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7" name="Rounded Rectangle 16"/>
                  <p:cNvSpPr/>
                  <p:nvPr/>
                </p:nvSpPr>
                <p:spPr>
                  <a:xfrm>
                    <a:off x="2249864" y="4823044"/>
                    <a:ext cx="1553497" cy="685800"/>
                  </a:xfrm>
                  <a:prstGeom prst="roundRect">
                    <a:avLst/>
                  </a:prstGeom>
                  <a:solidFill>
                    <a:srgbClr val="40404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sz="1400" dirty="0" smtClean="0">
                        <a:solidFill>
                          <a:schemeClr val="bg1"/>
                        </a:solidFill>
                      </a:rPr>
                      <a:t>Structural CDC analysis</a:t>
                    </a:r>
                  </a:p>
                </p:txBody>
              </p:sp>
              <p:sp>
                <p:nvSpPr>
                  <p:cNvPr id="21" name="Rounded Rectangle 20"/>
                  <p:cNvSpPr/>
                  <p:nvPr/>
                </p:nvSpPr>
                <p:spPr>
                  <a:xfrm>
                    <a:off x="1982778" y="3773950"/>
                    <a:ext cx="2087672" cy="685800"/>
                  </a:xfrm>
                  <a:prstGeom prst="roundRect">
                    <a:avLst/>
                  </a:prstGeom>
                  <a:solidFill>
                    <a:srgbClr val="7F7F8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sz="1400" dirty="0" err="1" smtClean="0">
                        <a:solidFill>
                          <a:schemeClr val="bg1"/>
                        </a:solidFill>
                      </a:rPr>
                      <a:t>Clocks</a:t>
                    </a:r>
                    <a:r>
                      <a:rPr lang="fr-FR" sz="1400" dirty="0" smtClean="0">
                        <a:solidFill>
                          <a:schemeClr val="bg1"/>
                        </a:solidFill>
                      </a:rPr>
                      <a:t> propagation </a:t>
                    </a:r>
                    <a:r>
                      <a:rPr lang="fr-FR" sz="1400" dirty="0" err="1" smtClean="0">
                        <a:solidFill>
                          <a:schemeClr val="bg1"/>
                        </a:solidFill>
                      </a:rPr>
                      <a:t>definition</a:t>
                    </a:r>
                    <a:endParaRPr lang="en-US" sz="1400" dirty="0" err="1" smtClean="0">
                      <a:solidFill>
                        <a:schemeClr val="bg1"/>
                      </a:solidFill>
                    </a:endParaRPr>
                  </a:p>
                </p:txBody>
              </p:sp>
              <p:cxnSp>
                <p:nvCxnSpPr>
                  <p:cNvPr id="28" name="Elbow Connector 27"/>
                  <p:cNvCxnSpPr>
                    <a:stCxn id="11" idx="1"/>
                    <a:endCxn id="21" idx="1"/>
                  </p:cNvCxnSpPr>
                  <p:nvPr/>
                </p:nvCxnSpPr>
                <p:spPr>
                  <a:xfrm rot="10800000" flipH="1" flipV="1">
                    <a:off x="1104408" y="2061380"/>
                    <a:ext cx="878369" cy="2055470"/>
                  </a:xfrm>
                  <a:prstGeom prst="bentConnector3">
                    <a:avLst>
                      <a:gd name="adj1" fmla="val -26026"/>
                    </a:avLst>
                  </a:prstGeom>
                  <a:ln w="28575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Elbow Connector 31"/>
                  <p:cNvCxnSpPr>
                    <a:stCxn id="12" idx="3"/>
                    <a:endCxn id="21" idx="3"/>
                  </p:cNvCxnSpPr>
                  <p:nvPr/>
                </p:nvCxnSpPr>
                <p:spPr>
                  <a:xfrm flipH="1">
                    <a:off x="4070450" y="2061380"/>
                    <a:ext cx="881741" cy="2055470"/>
                  </a:xfrm>
                  <a:prstGeom prst="bentConnector3">
                    <a:avLst>
                      <a:gd name="adj1" fmla="val -25926"/>
                    </a:avLst>
                  </a:prstGeom>
                  <a:ln w="28575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Elbow Connector 33"/>
                  <p:cNvCxnSpPr>
                    <a:stCxn id="11" idx="2"/>
                    <a:endCxn id="68" idx="0"/>
                  </p:cNvCxnSpPr>
                  <p:nvPr/>
                </p:nvCxnSpPr>
                <p:spPr>
                  <a:xfrm rot="16200000" flipH="1">
                    <a:off x="2287264" y="1998173"/>
                    <a:ext cx="331628" cy="1143841"/>
                  </a:xfrm>
                  <a:prstGeom prst="bentConnector3">
                    <a:avLst/>
                  </a:prstGeom>
                  <a:ln w="28575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Elbow Connector 35"/>
                  <p:cNvCxnSpPr>
                    <a:stCxn id="12" idx="2"/>
                    <a:endCxn id="68" idx="0"/>
                  </p:cNvCxnSpPr>
                  <p:nvPr/>
                </p:nvCxnSpPr>
                <p:spPr>
                  <a:xfrm rot="5400000">
                    <a:off x="3434407" y="1994872"/>
                    <a:ext cx="331628" cy="1150444"/>
                  </a:xfrm>
                  <a:prstGeom prst="bentConnector3">
                    <a:avLst/>
                  </a:prstGeom>
                  <a:ln w="28575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" name="Straight Arrow Connector 37"/>
                  <p:cNvCxnSpPr>
                    <a:stCxn id="68" idx="2"/>
                    <a:endCxn id="21" idx="0"/>
                  </p:cNvCxnSpPr>
                  <p:nvPr/>
                </p:nvCxnSpPr>
                <p:spPr>
                  <a:xfrm>
                    <a:off x="3024999" y="3421708"/>
                    <a:ext cx="1615" cy="352242"/>
                  </a:xfrm>
                  <a:prstGeom prst="straightConnector1">
                    <a:avLst/>
                  </a:prstGeom>
                  <a:ln w="28575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Straight Arrow Connector 39"/>
                  <p:cNvCxnSpPr>
                    <a:stCxn id="21" idx="2"/>
                    <a:endCxn id="17" idx="0"/>
                  </p:cNvCxnSpPr>
                  <p:nvPr/>
                </p:nvCxnSpPr>
                <p:spPr>
                  <a:xfrm flipH="1">
                    <a:off x="3026613" y="4459750"/>
                    <a:ext cx="1" cy="363294"/>
                  </a:xfrm>
                  <a:prstGeom prst="straightConnector1">
                    <a:avLst/>
                  </a:prstGeom>
                  <a:ln w="28575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42" name="Elbow Connector 41"/>
              <p:cNvCxnSpPr>
                <a:stCxn id="22" idx="2"/>
                <a:endCxn id="24" idx="0"/>
              </p:cNvCxnSpPr>
              <p:nvPr/>
            </p:nvCxnSpPr>
            <p:spPr>
              <a:xfrm rot="16200000" flipH="1">
                <a:off x="8451300" y="1995631"/>
                <a:ext cx="328159" cy="1145456"/>
              </a:xfrm>
              <a:prstGeom prst="bentConnector3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Elbow Connector 43"/>
              <p:cNvCxnSpPr>
                <a:stCxn id="23" idx="2"/>
                <a:endCxn id="24" idx="0"/>
              </p:cNvCxnSpPr>
              <p:nvPr/>
            </p:nvCxnSpPr>
            <p:spPr>
              <a:xfrm rot="5400000">
                <a:off x="9598443" y="1993945"/>
                <a:ext cx="328159" cy="1148829"/>
              </a:xfrm>
              <a:prstGeom prst="bentConnector3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Elbow Connector 49"/>
              <p:cNvCxnSpPr>
                <a:stCxn id="23" idx="3"/>
                <a:endCxn id="26" idx="3"/>
              </p:cNvCxnSpPr>
              <p:nvPr/>
            </p:nvCxnSpPr>
            <p:spPr>
              <a:xfrm flipH="1">
                <a:off x="10231941" y="2061380"/>
                <a:ext cx="881743" cy="2059261"/>
              </a:xfrm>
              <a:prstGeom prst="bentConnector3">
                <a:avLst>
                  <a:gd name="adj1" fmla="val -25926"/>
                </a:avLst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Arrow Connector 51"/>
              <p:cNvCxnSpPr>
                <a:stCxn id="24" idx="2"/>
                <a:endCxn id="26" idx="0"/>
              </p:cNvCxnSpPr>
              <p:nvPr/>
            </p:nvCxnSpPr>
            <p:spPr>
              <a:xfrm flipH="1">
                <a:off x="9188105" y="3418239"/>
                <a:ext cx="2" cy="519522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Arrow Connector 55"/>
              <p:cNvCxnSpPr>
                <a:endCxn id="25" idx="0"/>
              </p:cNvCxnSpPr>
              <p:nvPr/>
            </p:nvCxnSpPr>
            <p:spPr>
              <a:xfrm>
                <a:off x="9188105" y="4354706"/>
                <a:ext cx="1" cy="468338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Elbow Connector 57"/>
              <p:cNvCxnSpPr>
                <a:stCxn id="22" idx="1"/>
                <a:endCxn id="26" idx="1"/>
              </p:cNvCxnSpPr>
              <p:nvPr/>
            </p:nvCxnSpPr>
            <p:spPr>
              <a:xfrm rot="10800000" flipH="1" flipV="1">
                <a:off x="7265901" y="2061379"/>
                <a:ext cx="878367" cy="2059261"/>
              </a:xfrm>
              <a:prstGeom prst="bentConnector3">
                <a:avLst>
                  <a:gd name="adj1" fmla="val -26026"/>
                </a:avLst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0" name="Picture 9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18401" b="82948" l="43435" r="71302">
                            <a14:foregroundMark x1="51025" y1="57803" x2="51025" y2="57803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2904" t="19056" r="29712" b="16245"/>
              <a:stretch/>
            </p:blipFill>
            <p:spPr>
              <a:xfrm>
                <a:off x="5274662" y="2338444"/>
                <a:ext cx="1630849" cy="2216083"/>
              </a:xfrm>
              <a:prstGeom prst="rect">
                <a:avLst/>
              </a:prstGeom>
            </p:spPr>
          </p:pic>
          <p:sp>
            <p:nvSpPr>
              <p:cNvPr id="61" name="TextBox 60"/>
              <p:cNvSpPr txBox="1"/>
              <p:nvPr/>
            </p:nvSpPr>
            <p:spPr>
              <a:xfrm>
                <a:off x="4463812" y="5205504"/>
                <a:ext cx="976757" cy="3680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 smtClean="0"/>
                  <a:t>Mode</a:t>
                </a:r>
                <a:endParaRPr lang="en-US" sz="1400" dirty="0"/>
              </a:p>
            </p:txBody>
          </p:sp>
          <p:sp>
            <p:nvSpPr>
              <p:cNvPr id="64" name="Oval 63"/>
              <p:cNvSpPr/>
              <p:nvPr/>
            </p:nvSpPr>
            <p:spPr>
              <a:xfrm>
                <a:off x="5151489" y="5223090"/>
                <a:ext cx="274320" cy="274320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400" dirty="0" smtClean="0">
                    <a:solidFill>
                      <a:schemeClr val="tx1"/>
                    </a:solidFill>
                  </a:rPr>
                  <a:t>1</a:t>
                </a:r>
                <a:endParaRPr lang="en-US" sz="1400" dirty="0" err="1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65" name="Oval 64"/>
              <p:cNvSpPr/>
              <p:nvPr/>
            </p:nvSpPr>
            <p:spPr>
              <a:xfrm>
                <a:off x="5432144" y="5474520"/>
                <a:ext cx="274320" cy="274320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400" dirty="0">
                    <a:solidFill>
                      <a:schemeClr val="tx1"/>
                    </a:solidFill>
                  </a:rPr>
                  <a:t>2</a:t>
                </a:r>
                <a:endParaRPr lang="en-US" sz="1400" dirty="0" err="1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66" name="Oval 65"/>
              <p:cNvSpPr/>
              <p:nvPr/>
            </p:nvSpPr>
            <p:spPr>
              <a:xfrm>
                <a:off x="5723323" y="5675584"/>
                <a:ext cx="274320" cy="274320"/>
              </a:xfrm>
              <a:prstGeom prst="ellipse">
                <a:avLst/>
              </a:prstGeom>
              <a:noFill/>
              <a:ln w="12700">
                <a:solidFill>
                  <a:schemeClr val="tx1">
                    <a:alpha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400" dirty="0">
                    <a:solidFill>
                      <a:schemeClr val="tx1">
                        <a:alpha val="50000"/>
                      </a:schemeClr>
                    </a:solidFill>
                  </a:rPr>
                  <a:t>n</a:t>
                </a:r>
                <a:endParaRPr lang="en-US" sz="1400" dirty="0" err="1" smtClean="0">
                  <a:solidFill>
                    <a:schemeClr val="tx1">
                      <a:alpha val="50000"/>
                    </a:schemeClr>
                  </a:solidFill>
                </a:endParaRPr>
              </a:p>
            </p:txBody>
          </p:sp>
          <p:sp>
            <p:nvSpPr>
              <p:cNvPr id="68" name="Rounded Rectangle 67"/>
              <p:cNvSpPr/>
              <p:nvPr/>
            </p:nvSpPr>
            <p:spPr>
              <a:xfrm>
                <a:off x="2248250" y="2735908"/>
                <a:ext cx="1553497" cy="685800"/>
              </a:xfrm>
              <a:prstGeom prst="roundRect">
                <a:avLst/>
              </a:prstGeom>
              <a:solidFill>
                <a:srgbClr val="7F7F8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400" dirty="0" err="1" smtClean="0">
                    <a:solidFill>
                      <a:schemeClr val="bg1"/>
                    </a:solidFill>
                  </a:rPr>
                  <a:t>Clocks</a:t>
                </a:r>
                <a:r>
                  <a:rPr lang="fr-FR" sz="1400" dirty="0" smtClean="0">
                    <a:solidFill>
                      <a:schemeClr val="bg1"/>
                    </a:solidFill>
                  </a:rPr>
                  <a:t> </a:t>
                </a:r>
                <a:r>
                  <a:rPr lang="fr-FR" sz="1400" dirty="0" err="1" smtClean="0">
                    <a:solidFill>
                      <a:schemeClr val="bg1"/>
                    </a:solidFill>
                  </a:rPr>
                  <a:t>definition</a:t>
                </a:r>
                <a:endParaRPr lang="en-US" sz="1400" dirty="0" err="1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1006018" y="6225112"/>
                <a:ext cx="4419791" cy="387444"/>
              </a:xfrm>
              <a:prstGeom prst="rect">
                <a:avLst/>
              </a:prstGeom>
              <a:solidFill>
                <a:srgbClr val="404040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fr-FR" sz="1800" dirty="0" smtClean="0"/>
                  <a:t>CDC </a:t>
                </a:r>
                <a:r>
                  <a:rPr lang="fr-FR" sz="1800" dirty="0" err="1" smtClean="0"/>
                  <a:t>Coverage</a:t>
                </a:r>
                <a:r>
                  <a:rPr lang="fr-FR" sz="1800" dirty="0" smtClean="0"/>
                  <a:t> : 100%</a:t>
                </a:r>
                <a:endParaRPr lang="en-US" sz="1800" dirty="0" err="1" smtClean="0"/>
              </a:p>
            </p:txBody>
          </p:sp>
          <p:sp>
            <p:nvSpPr>
              <p:cNvPr id="75" name="Rectangle 74"/>
              <p:cNvSpPr/>
              <p:nvPr/>
            </p:nvSpPr>
            <p:spPr>
              <a:xfrm>
                <a:off x="7281341" y="5717571"/>
                <a:ext cx="4419791" cy="387444"/>
              </a:xfrm>
              <a:prstGeom prst="rect">
                <a:avLst/>
              </a:prstGeom>
              <a:solidFill>
                <a:srgbClr val="404040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fr-FR" sz="1800" dirty="0" smtClean="0"/>
                  <a:t>CDC </a:t>
                </a:r>
                <a:r>
                  <a:rPr lang="fr-FR" sz="1800" dirty="0" err="1" smtClean="0"/>
                  <a:t>Coverage</a:t>
                </a:r>
                <a:r>
                  <a:rPr lang="fr-FR" sz="1800" dirty="0" smtClean="0"/>
                  <a:t> : 100%</a:t>
                </a:r>
                <a:endParaRPr lang="en-US" sz="1800" dirty="0" err="1" smtClean="0"/>
              </a:p>
            </p:txBody>
          </p:sp>
        </p:grpSp>
        <p:sp>
          <p:nvSpPr>
            <p:cNvPr id="77" name="Rectangle 76"/>
            <p:cNvSpPr/>
            <p:nvPr/>
          </p:nvSpPr>
          <p:spPr>
            <a:xfrm rot="16200000">
              <a:off x="113822" y="2946690"/>
              <a:ext cx="1661064" cy="399544"/>
            </a:xfrm>
            <a:prstGeom prst="rect">
              <a:avLst/>
            </a:prstGeom>
            <a:solidFill>
              <a:srgbClr val="7F7F8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i="1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Constraints</a:t>
              </a:r>
              <a:r>
                <a:rPr lang="fr-FR" sz="1400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Setup</a:t>
              </a:r>
              <a:endParaRPr lang="en-US" sz="14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8" name="Rectangle 77"/>
            <p:cNvSpPr/>
            <p:nvPr/>
          </p:nvSpPr>
          <p:spPr>
            <a:xfrm rot="16200000">
              <a:off x="191749" y="4530976"/>
              <a:ext cx="1507508" cy="399544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Structural Check</a:t>
              </a:r>
              <a:endParaRPr lang="en-US" sz="14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80" name="Straight Connector 79"/>
            <p:cNvCxnSpPr/>
            <p:nvPr/>
          </p:nvCxnSpPr>
          <p:spPr>
            <a:xfrm>
              <a:off x="1212783" y="2315930"/>
              <a:ext cx="10280535" cy="0"/>
            </a:xfrm>
            <a:prstGeom prst="line">
              <a:avLst/>
            </a:prstGeom>
            <a:ln w="19050">
              <a:solidFill>
                <a:schemeClr val="bg2">
                  <a:lumMod val="2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>
              <a:off x="1212783" y="3990882"/>
              <a:ext cx="10280535" cy="0"/>
            </a:xfrm>
            <a:prstGeom prst="line">
              <a:avLst/>
            </a:prstGeom>
            <a:ln w="19050">
              <a:solidFill>
                <a:schemeClr val="bg2">
                  <a:lumMod val="2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Up-Down Arrow 84"/>
            <p:cNvSpPr/>
            <p:nvPr/>
          </p:nvSpPr>
          <p:spPr>
            <a:xfrm>
              <a:off x="1167132" y="2322989"/>
              <a:ext cx="189039" cy="1651071"/>
            </a:xfrm>
            <a:prstGeom prst="upDownArrow">
              <a:avLst>
                <a:gd name="adj1" fmla="val 33204"/>
                <a:gd name="adj2" fmla="val 50000"/>
              </a:avLst>
            </a:prstGeom>
            <a:solidFill>
              <a:srgbClr val="7F7F8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 err="1" smtClean="0"/>
            </a:p>
          </p:txBody>
        </p:sp>
        <p:sp>
          <p:nvSpPr>
            <p:cNvPr id="86" name="Up-Down Arrow 85"/>
            <p:cNvSpPr/>
            <p:nvPr/>
          </p:nvSpPr>
          <p:spPr>
            <a:xfrm>
              <a:off x="1166765" y="4004771"/>
              <a:ext cx="189039" cy="944896"/>
            </a:xfrm>
            <a:prstGeom prst="upDownArrow">
              <a:avLst>
                <a:gd name="adj1" fmla="val 33204"/>
                <a:gd name="adj2" fmla="val 50000"/>
              </a:avLst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 err="1" smtClean="0"/>
            </a:p>
          </p:txBody>
        </p:sp>
      </p:grpSp>
      <p:sp>
        <p:nvSpPr>
          <p:cNvPr id="89" name="Title 1"/>
          <p:cNvSpPr>
            <a:spLocks noGrp="1"/>
          </p:cNvSpPr>
          <p:nvPr>
            <p:ph type="title"/>
          </p:nvPr>
        </p:nvSpPr>
        <p:spPr>
          <a:xfrm>
            <a:off x="609760" y="116660"/>
            <a:ext cx="10769790" cy="1143265"/>
          </a:xfrm>
        </p:spPr>
        <p:txBody>
          <a:bodyPr/>
          <a:lstStyle/>
          <a:p>
            <a:r>
              <a:rPr lang="fr-FR" dirty="0" smtClean="0"/>
              <a:t>Modal vs MM flow</a:t>
            </a:r>
            <a:endParaRPr lang="en-US" dirty="0"/>
          </a:p>
        </p:txBody>
      </p:sp>
      <p:sp>
        <p:nvSpPr>
          <p:cNvPr id="91" name="TextBox 90"/>
          <p:cNvSpPr txBox="1"/>
          <p:nvPr/>
        </p:nvSpPr>
        <p:spPr>
          <a:xfrm>
            <a:off x="2070621" y="1597426"/>
            <a:ext cx="38553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err="1" smtClean="0">
                <a:solidFill>
                  <a:srgbClr val="ED7D31"/>
                </a:solidFill>
              </a:rPr>
              <a:t>Incremental</a:t>
            </a:r>
            <a:r>
              <a:rPr lang="fr-FR" sz="2000" b="1" dirty="0" smtClean="0">
                <a:solidFill>
                  <a:srgbClr val="ED7D31"/>
                </a:solidFill>
              </a:rPr>
              <a:t> Modal </a:t>
            </a:r>
            <a:r>
              <a:rPr lang="fr-FR" sz="2000" b="1" dirty="0" err="1" smtClean="0">
                <a:solidFill>
                  <a:srgbClr val="ED7D31"/>
                </a:solidFill>
              </a:rPr>
              <a:t>Analysis</a:t>
            </a:r>
            <a:endParaRPr lang="en-US" sz="2000" b="1" dirty="0">
              <a:solidFill>
                <a:srgbClr val="ED7D3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6791226" y="1612039"/>
            <a:ext cx="38553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2000" b="1" dirty="0" err="1">
                <a:solidFill>
                  <a:schemeClr val="accent5"/>
                </a:solidFill>
              </a:rPr>
              <a:t>M</a:t>
            </a:r>
            <a:r>
              <a:rPr lang="fr-FR" sz="2000" b="1" dirty="0" err="1" smtClean="0">
                <a:solidFill>
                  <a:schemeClr val="accent5"/>
                </a:solidFill>
              </a:rPr>
              <a:t>ultiModal</a:t>
            </a:r>
            <a:r>
              <a:rPr lang="fr-FR" sz="2000" b="1" dirty="0" smtClean="0">
                <a:solidFill>
                  <a:schemeClr val="accent5"/>
                </a:solidFill>
              </a:rPr>
              <a:t> </a:t>
            </a:r>
            <a:r>
              <a:rPr lang="fr-FR" sz="2000" b="1" dirty="0" err="1" smtClean="0">
                <a:solidFill>
                  <a:schemeClr val="accent5"/>
                </a:solidFill>
              </a:rPr>
              <a:t>Analysis</a:t>
            </a:r>
            <a:endParaRPr lang="en-US" sz="2000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760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nip Diagonal Corner Rectangle 46"/>
          <p:cNvSpPr/>
          <p:nvPr/>
        </p:nvSpPr>
        <p:spPr>
          <a:xfrm>
            <a:off x="236929" y="1071716"/>
            <a:ext cx="11515451" cy="5126849"/>
          </a:xfrm>
          <a:prstGeom prst="snip2DiagRect">
            <a:avLst>
              <a:gd name="adj1" fmla="val 0"/>
              <a:gd name="adj2" fmla="val 7857"/>
            </a:avLst>
          </a:prstGeom>
          <a:solidFill>
            <a:srgbClr val="002052">
              <a:alpha val="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2000" dirty="0" err="1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760" y="116660"/>
            <a:ext cx="10769790" cy="1143265"/>
          </a:xfrm>
        </p:spPr>
        <p:txBody>
          <a:bodyPr anchor="ctr" anchorCtr="0"/>
          <a:lstStyle/>
          <a:p>
            <a:r>
              <a:rPr lang="en-US" smtClean="0">
                <a:solidFill>
                  <a:srgbClr val="39A9DC"/>
                </a:solidFill>
              </a:rPr>
              <a:t>Modal vs MM Resources</a:t>
            </a:r>
            <a:endParaRPr lang="en-US" dirty="0">
              <a:solidFill>
                <a:srgbClr val="39A9D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1B9E4-8E4D-4C86-BFD7-412B282B373B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325698" y="3280937"/>
            <a:ext cx="2395728" cy="6858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US" sz="2000" dirty="0" smtClean="0"/>
              <a:t>Runtime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96449" y="2603703"/>
            <a:ext cx="465097" cy="4616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en-US" dirty="0" smtClean="0">
                <a:solidFill>
                  <a:schemeClr val="accent2"/>
                </a:solidFill>
              </a:rPr>
              <a:t>N</a:t>
            </a:r>
            <a:endParaRPr lang="en-US" dirty="0">
              <a:solidFill>
                <a:schemeClr val="accent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3508821" y="3042171"/>
                <a:ext cx="2751103" cy="1163332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sty m:val="p"/>
                              <m:brk m:alnAt="23"/>
                            </m:rPr>
                            <a:rPr lang="en-US" b="0" i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i</m:t>
                          </m:r>
                          <m:r>
                            <a:rPr lang="en-US" b="0" i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N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r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8821" y="3042171"/>
                <a:ext cx="2751103" cy="1163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/>
          <p:cNvSpPr txBox="1"/>
          <p:nvPr/>
        </p:nvSpPr>
        <p:spPr>
          <a:xfrm>
            <a:off x="4596449" y="1827610"/>
            <a:ext cx="465097" cy="4616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en-US" dirty="0" smtClean="0">
                <a:solidFill>
                  <a:schemeClr val="accent2"/>
                </a:solidFill>
              </a:rPr>
              <a:t>N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906400" y="4189858"/>
            <a:ext cx="1845193" cy="4616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en-US" dirty="0" smtClean="0">
                <a:solidFill>
                  <a:schemeClr val="accent2"/>
                </a:solidFill>
              </a:rPr>
              <a:t>k </a:t>
            </a:r>
            <a:r>
              <a:rPr lang="en-US" dirty="0" err="1" smtClean="0">
                <a:solidFill>
                  <a:schemeClr val="accent2"/>
                </a:solidFill>
              </a:rPr>
              <a:t>men.week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729682" y="2617050"/>
            <a:ext cx="418392" cy="4572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dirty="0" smtClean="0">
                <a:solidFill>
                  <a:srgbClr val="70AD46"/>
                </a:solidFill>
              </a:rPr>
              <a:t>1</a:t>
            </a:r>
            <a:endParaRPr lang="en-US" dirty="0">
              <a:solidFill>
                <a:srgbClr val="70AD46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7931257" y="3382905"/>
                <a:ext cx="2015241" cy="481863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algn="ctr"/>
                <a:r>
                  <a:rPr lang="en-US" dirty="0" smtClean="0">
                    <a:solidFill>
                      <a:srgbClr val="70AD46"/>
                    </a:solidFill>
                  </a:rPr>
                  <a:t>&lt;&lt;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 smtClean="0">
                            <a:solidFill>
                              <a:srgbClr val="70AD46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sty m:val="p"/>
                            <m:brk m:alnAt="23"/>
                          </m:rPr>
                          <a:rPr lang="en-US" i="0">
                            <a:solidFill>
                              <a:srgbClr val="70AD46"/>
                            </a:solidFill>
                            <a:latin typeface="Cambria Math" panose="02040503050406030204" pitchFamily="18" charset="0"/>
                          </a:rPr>
                          <m:t>i</m:t>
                        </m:r>
                        <m:r>
                          <a:rPr lang="en-US" i="0">
                            <a:solidFill>
                              <a:srgbClr val="70AD46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i="0">
                            <a:solidFill>
                              <a:srgbClr val="70AD46"/>
                            </a:solidFill>
                            <a:latin typeface="Cambria Math" panose="02040503050406030204" pitchFamily="18" charset="0"/>
                          </a:rPr>
                          <m:t>N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en-US" i="0">
                            <a:solidFill>
                              <a:srgbClr val="70AD46"/>
                            </a:solidFill>
                            <a:latin typeface="Cambria Math" panose="02040503050406030204" pitchFamily="18" charset="0"/>
                          </a:rPr>
                          <m:t>r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rgbClr val="70AD4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i="0">
                                <a:solidFill>
                                  <a:srgbClr val="70AD46"/>
                                </a:solidFill>
                                <a:latin typeface="Cambria Math" panose="02040503050406030204" pitchFamily="18" charset="0"/>
                              </a:rPr>
                              <m:t>t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i="0">
                                <a:solidFill>
                                  <a:srgbClr val="70AD46"/>
                                </a:solidFill>
                                <a:latin typeface="Cambria Math" panose="02040503050406030204" pitchFamily="18" charset="0"/>
                              </a:rPr>
                              <m:t>i</m:t>
                            </m:r>
                          </m:sub>
                        </m:sSub>
                      </m:e>
                    </m:nary>
                  </m:oMath>
                </a14:m>
                <a:endParaRPr lang="en-US" dirty="0">
                  <a:solidFill>
                    <a:srgbClr val="70AD46"/>
                  </a:solidFill>
                </a:endParaRPr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31257" y="3382905"/>
                <a:ext cx="2015241" cy="481863"/>
              </a:xfrm>
              <a:prstGeom prst="rect">
                <a:avLst/>
              </a:prstGeom>
              <a:blipFill>
                <a:blip r:embed="rId4"/>
                <a:stretch>
                  <a:fillRect t="-5063" b="-291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TextBox 38"/>
          <p:cNvSpPr txBox="1"/>
          <p:nvPr/>
        </p:nvSpPr>
        <p:spPr>
          <a:xfrm>
            <a:off x="7792627" y="4214504"/>
            <a:ext cx="2292498" cy="4616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dirty="0" smtClean="0">
                <a:solidFill>
                  <a:srgbClr val="70AD46"/>
                </a:solidFill>
              </a:rPr>
              <a:t>&lt;&lt; k </a:t>
            </a:r>
            <a:r>
              <a:rPr lang="en-US" dirty="0" err="1" smtClean="0">
                <a:solidFill>
                  <a:srgbClr val="70AD46"/>
                </a:solidFill>
              </a:rPr>
              <a:t>men.week</a:t>
            </a:r>
            <a:endParaRPr lang="en-US" dirty="0">
              <a:solidFill>
                <a:srgbClr val="70AD46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990170" y="1157488"/>
            <a:ext cx="3788403" cy="4001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en-US" sz="2000" b="1" dirty="0" smtClean="0">
                <a:solidFill>
                  <a:schemeClr val="accent2"/>
                </a:solidFill>
              </a:rPr>
              <a:t>Incremental Modal Analysis</a:t>
            </a:r>
            <a:endParaRPr lang="en-US" sz="2000" b="1" dirty="0">
              <a:solidFill>
                <a:schemeClr val="accent2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605598" y="1154043"/>
            <a:ext cx="2666558" cy="4001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2000" b="1" dirty="0" err="1" smtClean="0">
                <a:solidFill>
                  <a:srgbClr val="70AD46"/>
                </a:solidFill>
              </a:rPr>
              <a:t>MultiModal</a:t>
            </a:r>
            <a:r>
              <a:rPr lang="en-US" sz="2000" b="1" dirty="0" smtClean="0">
                <a:solidFill>
                  <a:srgbClr val="70AD46"/>
                </a:solidFill>
              </a:rPr>
              <a:t> Analysis</a:t>
            </a:r>
            <a:endParaRPr lang="en-US" sz="2000" b="1" dirty="0">
              <a:solidFill>
                <a:srgbClr val="70AD46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50760" y="6198565"/>
            <a:ext cx="11301620" cy="441722"/>
          </a:xfrm>
          <a:prstGeom prst="snip2DiagRect">
            <a:avLst>
              <a:gd name="adj1" fmla="val 41803"/>
              <a:gd name="adj2" fmla="val 0"/>
            </a:avLst>
          </a:prstGeom>
          <a:solidFill>
            <a:srgbClr val="B9C4CA"/>
          </a:solidFill>
        </p:spPr>
        <p:txBody>
          <a:bodyPr wrap="square" rtlCol="0">
            <a:noAutofit/>
          </a:bodyPr>
          <a:lstStyle/>
          <a:p>
            <a:r>
              <a:rPr lang="en-US" sz="1400" dirty="0" smtClean="0">
                <a:solidFill>
                  <a:schemeClr val="accent6"/>
                </a:solidFill>
              </a:rPr>
              <a:t>N : number of modes ; </a:t>
            </a:r>
            <a:r>
              <a:rPr lang="en-US" sz="1400" dirty="0" err="1" smtClean="0">
                <a:solidFill>
                  <a:schemeClr val="accent6"/>
                </a:solidFill>
              </a:rPr>
              <a:t>rt</a:t>
            </a:r>
            <a:r>
              <a:rPr lang="en-US" sz="1400" dirty="0" smtClean="0">
                <a:solidFill>
                  <a:schemeClr val="accent6"/>
                </a:solidFill>
              </a:rPr>
              <a:t> : runtime ; a : error chance</a:t>
            </a:r>
            <a:endParaRPr lang="en-US" sz="1400" dirty="0">
              <a:solidFill>
                <a:schemeClr val="accent6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325698" y="2497596"/>
            <a:ext cx="2395728" cy="685800"/>
          </a:xfrm>
          <a:prstGeom prst="rect">
            <a:avLst/>
          </a:prstGeom>
          <a:solidFill>
            <a:srgbClr val="1557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US" sz="2000" dirty="0" smtClean="0"/>
              <a:t>CDC </a:t>
            </a:r>
            <a:br>
              <a:rPr lang="en-US" sz="2000" dirty="0" smtClean="0"/>
            </a:br>
            <a:r>
              <a:rPr lang="en-US" sz="2000" dirty="0" smtClean="0"/>
              <a:t>constraints set</a:t>
            </a:r>
          </a:p>
        </p:txBody>
      </p:sp>
      <p:sp>
        <p:nvSpPr>
          <p:cNvPr id="53" name="Round Same Side Corner Rectangle 52"/>
          <p:cNvSpPr/>
          <p:nvPr/>
        </p:nvSpPr>
        <p:spPr>
          <a:xfrm>
            <a:off x="325698" y="1714255"/>
            <a:ext cx="2395728" cy="685800"/>
          </a:xfrm>
          <a:prstGeom prst="round2SameRect">
            <a:avLst>
              <a:gd name="adj1" fmla="val 9877"/>
              <a:gd name="adj2" fmla="val 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US" sz="2000" dirty="0" smtClean="0"/>
              <a:t>Users &amp; </a:t>
            </a:r>
            <a:r>
              <a:rPr lang="en-US" sz="2000" dirty="0" err="1" smtClean="0"/>
              <a:t>licences</a:t>
            </a:r>
            <a:endParaRPr lang="en-US" sz="2000" dirty="0" smtClean="0"/>
          </a:p>
        </p:txBody>
      </p:sp>
      <p:sp>
        <p:nvSpPr>
          <p:cNvPr id="54" name="Rectangle 53"/>
          <p:cNvSpPr/>
          <p:nvPr/>
        </p:nvSpPr>
        <p:spPr>
          <a:xfrm>
            <a:off x="325698" y="4074500"/>
            <a:ext cx="2395728" cy="685800"/>
          </a:xfrm>
          <a:prstGeom prst="rect">
            <a:avLst/>
          </a:prstGeom>
          <a:solidFill>
            <a:srgbClr val="1557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US" sz="2000" dirty="0" smtClean="0"/>
              <a:t>Analysis duration</a:t>
            </a:r>
          </a:p>
        </p:txBody>
      </p:sp>
      <p:sp>
        <p:nvSpPr>
          <p:cNvPr id="55" name="Round Same Side Corner Rectangle 54"/>
          <p:cNvSpPr/>
          <p:nvPr/>
        </p:nvSpPr>
        <p:spPr>
          <a:xfrm>
            <a:off x="328704" y="4862866"/>
            <a:ext cx="2392722" cy="918171"/>
          </a:xfrm>
          <a:prstGeom prst="round2SameRect">
            <a:avLst>
              <a:gd name="adj1" fmla="val 11065"/>
              <a:gd name="adj2" fmla="val 20526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US" sz="2000" dirty="0" smtClean="0"/>
              <a:t>Error prone setup management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4316427" y="5091119"/>
            <a:ext cx="1025137" cy="4616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en-US" dirty="0" smtClean="0">
                <a:solidFill>
                  <a:schemeClr val="accent2"/>
                </a:solidFill>
              </a:rPr>
              <a:t>N * a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276980" y="5091118"/>
            <a:ext cx="1323792" cy="4616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en-US" dirty="0" smtClean="0">
                <a:solidFill>
                  <a:srgbClr val="70AD46"/>
                </a:solidFill>
              </a:rPr>
              <a:t>&lt;&lt; N * a</a:t>
            </a:r>
            <a:endParaRPr lang="en-US" dirty="0">
              <a:solidFill>
                <a:srgbClr val="70AD46"/>
              </a:solidFill>
            </a:endParaRPr>
          </a:p>
        </p:txBody>
      </p:sp>
      <p:sp>
        <p:nvSpPr>
          <p:cNvPr id="58" name="Explosion 1 57"/>
          <p:cNvSpPr/>
          <p:nvPr/>
        </p:nvSpPr>
        <p:spPr>
          <a:xfrm>
            <a:off x="8302468" y="1477349"/>
            <a:ext cx="1272821" cy="1152662"/>
          </a:xfrm>
          <a:prstGeom prst="irregularSeal1">
            <a:avLst/>
          </a:prstGeom>
          <a:solidFill>
            <a:srgbClr val="70AD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US" sz="2000" dirty="0" smtClean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4547305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760" y="116660"/>
            <a:ext cx="10769790" cy="1143265"/>
          </a:xfrm>
        </p:spPr>
        <p:txBody>
          <a:bodyPr anchor="ctr" anchorCtr="0"/>
          <a:lstStyle/>
          <a:p>
            <a:r>
              <a:rPr lang="en-US" smtClean="0">
                <a:solidFill>
                  <a:srgbClr val="39A9DC"/>
                </a:solidFill>
              </a:rPr>
              <a:t>False Paths Eviction</a:t>
            </a:r>
            <a:endParaRPr lang="en-US" dirty="0">
              <a:solidFill>
                <a:srgbClr val="39A9D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1B9E4-8E4D-4C86-BFD7-412B282B373B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44427" y="1448981"/>
            <a:ext cx="5560539" cy="369332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sz="1800" dirty="0">
                <a:solidFill>
                  <a:schemeClr val="accent6"/>
                </a:solidFill>
              </a:rPr>
              <a:t>Double mux </a:t>
            </a:r>
            <a:r>
              <a:rPr lang="en-US" sz="1800" dirty="0" smtClean="0">
                <a:solidFill>
                  <a:schemeClr val="accent6"/>
                </a:solidFill>
              </a:rPr>
              <a:t>configuration example</a:t>
            </a:r>
            <a:endParaRPr lang="en-US" sz="1800" dirty="0">
              <a:solidFill>
                <a:schemeClr val="accent6"/>
              </a:solidFill>
            </a:endParaRPr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909734004"/>
              </p:ext>
            </p:extLst>
          </p:nvPr>
        </p:nvGraphicFramePr>
        <p:xfrm>
          <a:off x="4111300" y="1875693"/>
          <a:ext cx="7077829" cy="17972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14" name="Elbow Connector 13"/>
          <p:cNvCxnSpPr>
            <a:endCxn id="10" idx="1"/>
          </p:cNvCxnSpPr>
          <p:nvPr/>
        </p:nvCxnSpPr>
        <p:spPr>
          <a:xfrm rot="5400000" flipH="1" flipV="1">
            <a:off x="3155713" y="2183162"/>
            <a:ext cx="1938228" cy="839199"/>
          </a:xfrm>
          <a:prstGeom prst="bentConnector2">
            <a:avLst/>
          </a:prstGeom>
          <a:ln w="3810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cxnSpLocks noChangeAspect="1"/>
          </p:cNvCxnSpPr>
          <p:nvPr/>
        </p:nvCxnSpPr>
        <p:spPr>
          <a:xfrm flipH="1" flipV="1">
            <a:off x="2327955" y="3557416"/>
            <a:ext cx="1371600" cy="0"/>
          </a:xfrm>
          <a:prstGeom prst="line">
            <a:avLst/>
          </a:prstGeom>
          <a:ln w="381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/>
        </p:nvGrpSpPr>
        <p:grpSpPr>
          <a:xfrm>
            <a:off x="4372907" y="4563244"/>
            <a:ext cx="3866963" cy="1747327"/>
            <a:chOff x="3407931" y="3931477"/>
            <a:chExt cx="3866963" cy="1747327"/>
          </a:xfrm>
        </p:grpSpPr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882516" y="3931477"/>
              <a:ext cx="2917795" cy="1747327"/>
            </a:xfrm>
            <a:prstGeom prst="rect">
              <a:avLst/>
            </a:prstGeom>
          </p:spPr>
        </p:pic>
        <p:sp>
          <p:nvSpPr>
            <p:cNvPr id="38" name="Rectangle 37"/>
            <p:cNvSpPr/>
            <p:nvPr/>
          </p:nvSpPr>
          <p:spPr>
            <a:xfrm rot="1731517">
              <a:off x="3407931" y="4431032"/>
              <a:ext cx="3866963" cy="748216"/>
            </a:xfrm>
            <a:prstGeom prst="rect">
              <a:avLst/>
            </a:prstGeom>
            <a:solidFill>
              <a:schemeClr val="lt1">
                <a:alpha val="7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>
              <a:noAutofit/>
            </a:bodyPr>
            <a:lstStyle/>
            <a:p>
              <a:pPr algn="ctr"/>
              <a:r>
                <a:rPr lang="en-US" sz="2800" dirty="0">
                  <a:solidFill>
                    <a:schemeClr val="accent2"/>
                  </a:solidFill>
                </a:rPr>
                <a:t>PROBLEM SOLVED !</a:t>
              </a:r>
            </a:p>
          </p:txBody>
        </p:sp>
      </p:grpSp>
      <p:cxnSp>
        <p:nvCxnSpPr>
          <p:cNvPr id="43" name="Elbow Connector 42"/>
          <p:cNvCxnSpPr>
            <a:stCxn id="11" idx="3"/>
            <a:endCxn id="37" idx="0"/>
          </p:cNvCxnSpPr>
          <p:nvPr/>
        </p:nvCxnSpPr>
        <p:spPr>
          <a:xfrm flipH="1">
            <a:off x="6306390" y="2774324"/>
            <a:ext cx="4882739" cy="1788920"/>
          </a:xfrm>
          <a:prstGeom prst="bentConnector4">
            <a:avLst>
              <a:gd name="adj1" fmla="val -4682"/>
              <a:gd name="adj2" fmla="val 75117"/>
            </a:avLst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Lightning Bolt 50"/>
          <p:cNvSpPr/>
          <p:nvPr/>
        </p:nvSpPr>
        <p:spPr>
          <a:xfrm>
            <a:off x="8239870" y="4450545"/>
            <a:ext cx="1157852" cy="1860026"/>
          </a:xfrm>
          <a:prstGeom prst="lightningBol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2000" dirty="0"/>
          </a:p>
        </p:txBody>
      </p:sp>
      <p:sp>
        <p:nvSpPr>
          <p:cNvPr id="52" name="TextBox 51"/>
          <p:cNvSpPr txBox="1"/>
          <p:nvPr/>
        </p:nvSpPr>
        <p:spPr>
          <a:xfrm>
            <a:off x="8916189" y="4450545"/>
            <a:ext cx="2272940" cy="4616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accent6"/>
                </a:solidFill>
              </a:rPr>
              <a:t>Faster !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9156956" y="4975685"/>
            <a:ext cx="2272940" cy="4616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accent6"/>
                </a:solidFill>
              </a:rPr>
              <a:t>Easier !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9395142" y="5500825"/>
            <a:ext cx="2554587" cy="4616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accent6"/>
                </a:solidFill>
              </a:rPr>
              <a:t>More efficient !</a:t>
            </a:r>
          </a:p>
        </p:txBody>
      </p:sp>
      <p:graphicFrame>
        <p:nvGraphicFramePr>
          <p:cNvPr id="1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021629"/>
              </p:ext>
            </p:extLst>
          </p:nvPr>
        </p:nvGraphicFramePr>
        <p:xfrm>
          <a:off x="516537" y="2127253"/>
          <a:ext cx="2234171" cy="39428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278254" y="1727143"/>
            <a:ext cx="2710735" cy="400110"/>
          </a:xfrm>
          <a:prstGeom prst="rect">
            <a:avLst/>
          </a:prstGeom>
          <a:ln w="28575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 sz="2000" dirty="0">
                <a:solidFill>
                  <a:schemeClr val="accent6"/>
                </a:solidFill>
              </a:rPr>
              <a:t>Multimodal CDC Flow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4612333" y="3557416"/>
            <a:ext cx="1828800" cy="357585"/>
          </a:xfrm>
          <a:prstGeom prst="roundRect">
            <a:avLst>
              <a:gd name="adj" fmla="val 14206"/>
            </a:avLst>
          </a:prstGeom>
          <a:solidFill>
            <a:schemeClr val="lt1">
              <a:alpha val="90000"/>
            </a:schemeClr>
          </a:solidFill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US" sz="1200" dirty="0" smtClean="0">
                <a:solidFill>
                  <a:schemeClr val="tx2"/>
                </a:solidFill>
              </a:rPr>
              <a:t>Rule </a:t>
            </a:r>
            <a:r>
              <a:rPr lang="en-US" sz="1200" b="1" dirty="0" smtClean="0">
                <a:solidFill>
                  <a:schemeClr val="tx2"/>
                </a:solidFill>
              </a:rPr>
              <a:t>clock_info05d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7197095" y="3557416"/>
            <a:ext cx="1860277" cy="446693"/>
          </a:xfrm>
          <a:prstGeom prst="roundRect">
            <a:avLst>
              <a:gd name="adj" fmla="val 15163"/>
            </a:avLst>
          </a:prstGeom>
          <a:solidFill>
            <a:schemeClr val="lt1">
              <a:alpha val="90000"/>
            </a:schemeClr>
          </a:solidFill>
          <a:ln>
            <a:solidFill>
              <a:srgbClr val="316696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US" sz="1200" dirty="0" smtClean="0">
                <a:solidFill>
                  <a:schemeClr val="tx2"/>
                </a:solidFill>
              </a:rPr>
              <a:t>Constraint </a:t>
            </a:r>
            <a:r>
              <a:rPr lang="en-US" sz="1200" b="1" dirty="0" err="1" smtClean="0">
                <a:solidFill>
                  <a:schemeClr val="tx2"/>
                </a:solidFill>
              </a:rPr>
              <a:t>same_domain_signals</a:t>
            </a:r>
            <a:endParaRPr lang="en-US" sz="1200" b="1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79506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760" y="116660"/>
            <a:ext cx="10769790" cy="1143265"/>
          </a:xfrm>
        </p:spPr>
        <p:txBody>
          <a:bodyPr anchor="ctr" anchorCtr="0"/>
          <a:lstStyle/>
          <a:p>
            <a:r>
              <a:rPr lang="en-US" smtClean="0">
                <a:solidFill>
                  <a:srgbClr val="39A9DC"/>
                </a:solidFill>
              </a:rPr>
              <a:t>Case Study</a:t>
            </a:r>
            <a:endParaRPr lang="en-US" dirty="0">
              <a:solidFill>
                <a:srgbClr val="39A9D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759" y="1334615"/>
            <a:ext cx="10975657" cy="2031303"/>
          </a:xfrm>
        </p:spPr>
        <p:txBody>
          <a:bodyPr/>
          <a:lstStyle/>
          <a:p>
            <a:r>
              <a:rPr lang="en-US" dirty="0" smtClean="0"/>
              <a:t>Test case:</a:t>
            </a:r>
          </a:p>
          <a:p>
            <a:pPr marL="645750" lvl="1" indent="-285750"/>
            <a:r>
              <a:rPr lang="en-US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64 bits CPU Sub-System</a:t>
            </a:r>
          </a:p>
          <a:p>
            <a:pPr marL="645750" lvl="1" indent="-285750"/>
            <a:r>
              <a:rPr lang="en-US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State-of-the-art asynchronous interfaces (FIFO, </a:t>
            </a:r>
            <a:r>
              <a:rPr lang="en-US" dirty="0" err="1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HandShake</a:t>
            </a:r>
            <a:r>
              <a:rPr lang="en-US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 (HS))</a:t>
            </a:r>
          </a:p>
          <a:p>
            <a:pPr marL="645750" lvl="1" indent="-285750"/>
            <a:r>
              <a:rPr lang="en-US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~</a:t>
            </a:r>
            <a:r>
              <a:rPr lang="en-US" dirty="0" smtClean="0"/>
              <a:t>125</a:t>
            </a:r>
            <a:r>
              <a:rPr lang="en-US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k registers</a:t>
            </a:r>
          </a:p>
          <a:p>
            <a:pPr marL="645750" lvl="1" indent="-285750"/>
            <a:r>
              <a:rPr lang="en-US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44 clock domains</a:t>
            </a:r>
            <a:endParaRPr lang="en-US" dirty="0">
              <a:solidFill>
                <a:schemeClr val="accent4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1B9E4-8E4D-4C86-BFD7-412B282B373B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0627" y="3583397"/>
            <a:ext cx="9153920" cy="3009908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75104249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ff2bc79a42d4e1134194e983bf134319e6f264"/>
  <p:tag name="CLINAME" val="ᑦᑿᑔᑽᑲᒄᒄᑺᑷᑺᑶᑵ"/>
  <p:tag name="DATETIME" val="ᑈᑀᑇᑀᑃᑁᑂᑃᐱᐱᑂᑆᑋᑁᑄᑡᑞᐱᐹᑘᑞᑥᐼᑃᑋᑁᐺ"/>
  <p:tag name="DONEBY" val="ᑤᑥᑭᑴᑽᑲᒃᑲᐱᑴᒀᑽᒀᑾᑳᒀ"/>
  <p:tag name="IPADDRESS" val="ᑒᑘᑣᑔᑨᑝᑃᑂᑄᑄ"/>
  <p:tag name="APPVER" val="ᑄᐿᑁ"/>
  <p:tag name="RANDOM" val="17"/>
  <p:tag name="CHECKSUM" val="ᑅᑉᑄᑇ"/>
  <p:tag name="ISPRING_RESOURCE_PATHS_HASH_2" val="bb676f2088989847832f8dea20845ed3ced6f7aa"/>
  <p:tag name="MMPROD_NEXTUNIQUEID" val="10009"/>
  <p:tag name="MMPROD_UIDATA" val="&lt;database version=&quot;10.0&quot;&gt;&lt;object type=&quot;1&quot; unique_id=&quot;10001&quot;&gt;&lt;object type=&quot;2&quot; unique_id=&quot;46893&quot;&gt;&lt;object type=&quot;3&quot; unique_id=&quot;55459&quot;&gt;&lt;property id=&quot;20148&quot; value=&quot;5&quot;/&gt;&lt;property id=&quot;20300&quot; value=&quot;Slide 1 - &amp;quot;ST PowerPoint™ Template 16:9&amp;quot;&quot;/&gt;&lt;property id=&quot;20307&quot; value=&quot;257&quot;/&gt;&lt;/object&gt;&lt;object type=&quot;3&quot; unique_id=&quot;55473&quot;&gt;&lt;property id=&quot;20148&quot; value=&quot;5&quot;/&gt;&lt;property id=&quot;20300&quot; value=&quot;Slide 2&quot;/&gt;&lt;property id=&quot;20307&quot; value=&quot;258&quot;/&gt;&lt;/object&gt;&lt;object type=&quot;3&quot; unique_id=&quot;55474&quot;&gt;&lt;property id=&quot;20148&quot; value=&quot;5&quot;/&gt;&lt;property id=&quot;20300&quot; value=&quot;Slide 3&quot;/&gt;&lt;property id=&quot;20307&quot; value=&quot;259&quot;/&gt;&lt;/object&gt;&lt;/object&gt;&lt;object type=&quot;8&quot; unique_id=&quot;46897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ST PowerPoint Template 16x9">
  <a:themeElements>
    <a:clrScheme name="ST_2016_Theme">
      <a:dk1>
        <a:sysClr val="windowText" lastClr="000000"/>
      </a:dk1>
      <a:lt1>
        <a:sysClr val="window" lastClr="FFFFFF"/>
      </a:lt1>
      <a:dk2>
        <a:srgbClr val="002052"/>
      </a:dk2>
      <a:lt2>
        <a:srgbClr val="EEECE1"/>
      </a:lt2>
      <a:accent1>
        <a:srgbClr val="39A9DC"/>
      </a:accent1>
      <a:accent2>
        <a:srgbClr val="D4007A"/>
      </a:accent2>
      <a:accent3>
        <a:srgbClr val="9C9E9F"/>
      </a:accent3>
      <a:accent4>
        <a:srgbClr val="002052"/>
      </a:accent4>
      <a:accent5>
        <a:srgbClr val="BBCC00"/>
      </a:accent5>
      <a:accent6>
        <a:srgbClr val="002052"/>
      </a:accent6>
      <a:hlink>
        <a:srgbClr val="580D58"/>
      </a:hlink>
      <a:folHlink>
        <a:srgbClr val="003D1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dirty="0">
            <a:solidFill>
              <a:schemeClr val="accent6"/>
            </a:solidFill>
          </a:defRPr>
        </a:defPPr>
      </a:lstStyle>
    </a:txDef>
  </a:objectDefaults>
  <a:extraClrSchemeLst/>
  <a:custClrLst>
    <a:custClr name="ST 1 Light Blue">
      <a:srgbClr val="39A9DC"/>
    </a:custClr>
    <a:custClr name="ST 1 Dark Blue">
      <a:srgbClr val="002052"/>
    </a:custClr>
    <a:custClr name="ST 2 Yellow">
      <a:srgbClr val="FFD300"/>
    </a:custClr>
    <a:custClr name="ST 2 Light Green">
      <a:srgbClr val="BBCC00"/>
    </a:custClr>
    <a:custClr name="ST 2 Dark Green">
      <a:srgbClr val="003D14"/>
    </a:custClr>
    <a:custClr name="ST 2 Pink">
      <a:srgbClr val="D4007A"/>
    </a:custClr>
    <a:custClr name="ST 2 Purple">
      <a:srgbClr val="590D58"/>
    </a:custClr>
    <a:custClr name="ST 3 Dark Grey">
      <a:srgbClr val="4F5251"/>
    </a:custClr>
    <a:custClr name="ST 3 Mid Grey">
      <a:srgbClr val="90989E"/>
    </a:custClr>
    <a:custClr name="ST 3 Light Grey">
      <a:srgbClr val="B9C4CA"/>
    </a:custClr>
  </a:custClrLst>
  <a:extLst>
    <a:ext uri="{05A4C25C-085E-4340-85A3-A5531E510DB2}">
      <thm15:themeFamily xmlns:thm15="http://schemas.microsoft.com/office/thememl/2012/main" name="ST_Template_[16-9].potx" id="{97D11962-C632-43B7-9572-4AC26BB21016}" vid="{425482E2-72F4-405A-8E24-E7923F9361D1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689</Words>
  <Application>Microsoft Office PowerPoint</Application>
  <PresentationFormat>Custom</PresentationFormat>
  <Paragraphs>218</Paragraphs>
  <Slides>12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Cambria Math</vt:lpstr>
      <vt:lpstr>Courier New</vt:lpstr>
      <vt:lpstr>ST PowerPoint Template 16x9</vt:lpstr>
      <vt:lpstr>Multimodal CDC Analysis</vt:lpstr>
      <vt:lpstr>Context</vt:lpstr>
      <vt:lpstr>Motivation</vt:lpstr>
      <vt:lpstr>Multimodal Analysis Principle</vt:lpstr>
      <vt:lpstr>Multimodal Specific Issues</vt:lpstr>
      <vt:lpstr>Modal vs MM flow</vt:lpstr>
      <vt:lpstr>Modal vs MM Resources</vt:lpstr>
      <vt:lpstr>False Paths Eviction</vt:lpstr>
      <vt:lpstr>Case Study</vt:lpstr>
      <vt:lpstr>Results</vt:lpstr>
      <vt:lpstr>Summary</vt:lpstr>
      <vt:lpstr>In the Future…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2019-01-08T14:38:43Z</dcterms:created>
  <dcterms:modified xsi:type="dcterms:W3CDTF">2019-05-24T07:50:36Z</dcterms:modified>
</cp:coreProperties>
</file>